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79" r:id="rId3"/>
    <p:sldId id="267" r:id="rId4"/>
    <p:sldId id="268" r:id="rId5"/>
    <p:sldId id="271" r:id="rId6"/>
    <p:sldId id="272" r:id="rId7"/>
    <p:sldId id="274" r:id="rId8"/>
    <p:sldId id="269" r:id="rId9"/>
    <p:sldId id="270" r:id="rId10"/>
    <p:sldId id="277" r:id="rId11"/>
    <p:sldId id="265" r:id="rId12"/>
    <p:sldId id="259" r:id="rId13"/>
    <p:sldId id="280" r:id="rId14"/>
    <p:sldId id="261" r:id="rId15"/>
    <p:sldId id="287" r:id="rId16"/>
    <p:sldId id="283" r:id="rId17"/>
    <p:sldId id="284" r:id="rId18"/>
    <p:sldId id="286" r:id="rId19"/>
    <p:sldId id="281" r:id="rId20"/>
    <p:sldId id="282" r:id="rId21"/>
    <p:sldId id="260" r:id="rId22"/>
    <p:sldId id="263" r:id="rId23"/>
    <p:sldId id="278" r:id="rId24"/>
    <p:sldId id="266" r:id="rId25"/>
    <p:sldId id="285" r:id="rId2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82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2EAE08A-2775-4D66-AA87-908139FF81AF}" type="datetimeFigureOut">
              <a:rPr lang="en-GB" smtClean="0"/>
              <a:t>11/03/2015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785003-6256-413C-A674-A0F261D798E1}"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EAE08A-2775-4D66-AA87-908139FF81AF}" type="datetimeFigureOut">
              <a:rPr lang="en-GB" smtClean="0"/>
              <a:t>11/03/2015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785003-6256-413C-A674-A0F261D798E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EAE08A-2775-4D66-AA87-908139FF81AF}" type="datetimeFigureOut">
              <a:rPr lang="en-GB" smtClean="0"/>
              <a:t>11/03/2015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785003-6256-413C-A674-A0F261D798E1}"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EAE08A-2775-4D66-AA87-908139FF81AF}" type="datetimeFigureOut">
              <a:rPr lang="en-GB" smtClean="0"/>
              <a:t>11/03/2015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785003-6256-413C-A674-A0F261D798E1}"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EAE08A-2775-4D66-AA87-908139FF81AF}" type="datetimeFigureOut">
              <a:rPr lang="en-GB" smtClean="0"/>
              <a:t>11/03/2015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785003-6256-413C-A674-A0F261D798E1}"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EAE08A-2775-4D66-AA87-908139FF81AF}" type="datetimeFigureOut">
              <a:rPr lang="en-GB" smtClean="0"/>
              <a:t>11/03/2015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785003-6256-413C-A674-A0F261D798E1}"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EAE08A-2775-4D66-AA87-908139FF81AF}" type="datetimeFigureOut">
              <a:rPr lang="en-GB" smtClean="0"/>
              <a:t>11/03/2015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5785003-6256-413C-A674-A0F261D798E1}"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EAE08A-2775-4D66-AA87-908139FF81AF}" type="datetimeFigureOut">
              <a:rPr lang="en-GB" smtClean="0"/>
              <a:t>11/03/2015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5785003-6256-413C-A674-A0F261D798E1}"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EAE08A-2775-4D66-AA87-908139FF81AF}" type="datetimeFigureOut">
              <a:rPr lang="en-GB" smtClean="0"/>
              <a:t>11/03/2015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5785003-6256-413C-A674-A0F261D798E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EAE08A-2775-4D66-AA87-908139FF81AF}" type="datetimeFigureOut">
              <a:rPr lang="en-GB" smtClean="0"/>
              <a:t>11/03/2015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785003-6256-413C-A674-A0F261D798E1}" type="slidenum">
              <a:rPr lang="en-GB" smtClean="0"/>
              <a:t>‹#›</a:t>
            </a:fld>
            <a:endParaRPr lang="en-GB"/>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2EAE08A-2775-4D66-AA87-908139FF81AF}" type="datetimeFigureOut">
              <a:rPr lang="en-GB" smtClean="0"/>
              <a:t>11/03/2015</a:t>
            </a:fld>
            <a:endParaRPr lang="en-GB"/>
          </a:p>
        </p:txBody>
      </p:sp>
      <p:sp>
        <p:nvSpPr>
          <p:cNvPr id="9" name="Slide Number Placeholder 8"/>
          <p:cNvSpPr>
            <a:spLocks noGrp="1"/>
          </p:cNvSpPr>
          <p:nvPr>
            <p:ph type="sldNum" sz="quarter" idx="11"/>
          </p:nvPr>
        </p:nvSpPr>
        <p:spPr/>
        <p:txBody>
          <a:bodyPr/>
          <a:lstStyle/>
          <a:p>
            <a:fld id="{A5785003-6256-413C-A674-A0F261D798E1}"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5785003-6256-413C-A674-A0F261D798E1}" type="slidenum">
              <a:rPr lang="en-GB" smtClean="0"/>
              <a:t>‹#›</a:t>
            </a:fld>
            <a:endParaRPr lang="en-GB"/>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GB"/>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2EAE08A-2775-4D66-AA87-908139FF81AF}" type="datetimeFigureOut">
              <a:rPr lang="en-GB" smtClean="0"/>
              <a:t>11/03/2015</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earlstonhigh-achievement.weebly.com/"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988840"/>
            <a:ext cx="7543800" cy="2593975"/>
          </a:xfrm>
        </p:spPr>
        <p:txBody>
          <a:bodyPr/>
          <a:lstStyle/>
          <a:p>
            <a:r>
              <a:rPr lang="en-GB" sz="6000" dirty="0" smtClean="0"/>
              <a:t>Achievement in Earlston High School</a:t>
            </a:r>
            <a:endParaRPr lang="en-GB" sz="6000" dirty="0"/>
          </a:p>
        </p:txBody>
      </p:sp>
      <p:sp>
        <p:nvSpPr>
          <p:cNvPr id="3" name="Subtitle 2"/>
          <p:cNvSpPr>
            <a:spLocks noGrp="1"/>
          </p:cNvSpPr>
          <p:nvPr>
            <p:ph type="subTitle" idx="1"/>
          </p:nvPr>
        </p:nvSpPr>
        <p:spPr>
          <a:xfrm>
            <a:off x="683568" y="4581128"/>
            <a:ext cx="6461760" cy="1066800"/>
          </a:xfrm>
        </p:spPr>
        <p:txBody>
          <a:bodyPr>
            <a:normAutofit/>
          </a:bodyPr>
          <a:lstStyle/>
          <a:p>
            <a:r>
              <a:rPr lang="en-GB" dirty="0" smtClean="0"/>
              <a:t>Presentation to Parent Council</a:t>
            </a:r>
          </a:p>
          <a:p>
            <a:r>
              <a:rPr lang="en-GB" dirty="0" smtClean="0"/>
              <a:t>March 2015</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221269"/>
            <a:ext cx="1800200" cy="2199259"/>
          </a:xfrm>
          <a:prstGeom prst="rect">
            <a:avLst/>
          </a:prstGeom>
        </p:spPr>
      </p:pic>
    </p:spTree>
    <p:extLst>
      <p:ext uri="{BB962C8B-B14F-4D97-AF65-F5344CB8AC3E}">
        <p14:creationId xmlns:p14="http://schemas.microsoft.com/office/powerpoint/2010/main" val="35222430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404664"/>
            <a:ext cx="7543800" cy="925959"/>
          </a:xfrm>
        </p:spPr>
        <p:txBody>
          <a:bodyPr/>
          <a:lstStyle/>
          <a:p>
            <a:pPr algn="ctr"/>
            <a:r>
              <a:rPr lang="en-GB" sz="5400" dirty="0" smtClean="0"/>
              <a:t>What is Achievement?</a:t>
            </a:r>
            <a:endParaRPr lang="en-GB" sz="5400" dirty="0"/>
          </a:p>
        </p:txBody>
      </p:sp>
      <p:sp>
        <p:nvSpPr>
          <p:cNvPr id="3" name="Subtitle 2"/>
          <p:cNvSpPr>
            <a:spLocks noGrp="1"/>
          </p:cNvSpPr>
          <p:nvPr>
            <p:ph type="subTitle" idx="1"/>
          </p:nvPr>
        </p:nvSpPr>
        <p:spPr>
          <a:xfrm>
            <a:off x="685800" y="4572000"/>
            <a:ext cx="6461760" cy="1737320"/>
          </a:xfrm>
        </p:spPr>
        <p:txBody>
          <a:bodyPr>
            <a:normAutofit fontScale="77500" lnSpcReduction="20000"/>
          </a:bodyPr>
          <a:lstStyle/>
          <a:p>
            <a:r>
              <a:rPr lang="en-GB" sz="3600" b="1" dirty="0"/>
              <a:t>Achievement</a:t>
            </a:r>
            <a:r>
              <a:rPr lang="en-GB" sz="3600" dirty="0"/>
              <a:t> can be considered </a:t>
            </a:r>
            <a:r>
              <a:rPr lang="en-GB" sz="3600" dirty="0" smtClean="0"/>
              <a:t>as: </a:t>
            </a:r>
            <a:r>
              <a:rPr lang="en-GB" sz="3600" dirty="0"/>
              <a:t>positive experiences, </a:t>
            </a:r>
            <a:r>
              <a:rPr lang="en-GB" sz="3600" dirty="0" smtClean="0"/>
              <a:t>evidencing and developing transferable employability and life skills </a:t>
            </a:r>
            <a:r>
              <a:rPr lang="en-GB" sz="3600" dirty="0"/>
              <a:t>and qualities in the process.</a:t>
            </a:r>
          </a:p>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11" y="1700808"/>
            <a:ext cx="3897949" cy="2592288"/>
          </a:xfrm>
          <a:prstGeom prst="rect">
            <a:avLst/>
          </a:prstGeom>
        </p:spPr>
      </p:pic>
    </p:spTree>
    <p:extLst>
      <p:ext uri="{BB962C8B-B14F-4D97-AF65-F5344CB8AC3E}">
        <p14:creationId xmlns:p14="http://schemas.microsoft.com/office/powerpoint/2010/main" val="8618630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a:xfrm>
            <a:off x="755576" y="5589240"/>
            <a:ext cx="6461760" cy="1066800"/>
          </a:xfrm>
        </p:spPr>
        <p:txBody>
          <a:bodyPr/>
          <a:lstStyle/>
          <a:p>
            <a:endParaRPr lang="en-GB"/>
          </a:p>
        </p:txBody>
      </p:sp>
      <p:graphicFrame>
        <p:nvGraphicFramePr>
          <p:cNvPr id="6" name="Table 5"/>
          <p:cNvGraphicFramePr>
            <a:graphicFrameLocks noGrp="1"/>
          </p:cNvGraphicFramePr>
          <p:nvPr>
            <p:extLst>
              <p:ext uri="{D42A27DB-BD31-4B8C-83A1-F6EECF244321}">
                <p14:modId xmlns:p14="http://schemas.microsoft.com/office/powerpoint/2010/main" val="3147928766"/>
              </p:ext>
            </p:extLst>
          </p:nvPr>
        </p:nvGraphicFramePr>
        <p:xfrm>
          <a:off x="539552" y="188637"/>
          <a:ext cx="6912768" cy="6336707"/>
        </p:xfrm>
        <a:graphic>
          <a:graphicData uri="http://schemas.openxmlformats.org/drawingml/2006/table">
            <a:tbl>
              <a:tblPr firstRow="1" firstCol="1" lastCol="1" bandRow="1" bandCol="1">
                <a:tableStyleId>{5C22544A-7EE6-4342-B048-85BDC9FD1C3A}</a:tableStyleId>
              </a:tblPr>
              <a:tblGrid>
                <a:gridCol w="2703559"/>
                <a:gridCol w="376216"/>
                <a:gridCol w="3456777"/>
                <a:gridCol w="376216"/>
              </a:tblGrid>
              <a:tr h="432051">
                <a:tc>
                  <a:txBody>
                    <a:bodyPr/>
                    <a:lstStyle/>
                    <a:p>
                      <a:pPr marL="228600">
                        <a:spcAft>
                          <a:spcPts val="0"/>
                        </a:spcAft>
                      </a:pPr>
                      <a:r>
                        <a:rPr lang="en-GB" sz="1400" dirty="0">
                          <a:effectLst/>
                        </a:rPr>
                        <a:t>QUALITIES</a:t>
                      </a:r>
                      <a:endParaRPr lang="en-GB" sz="1400" dirty="0">
                        <a:effectLst/>
                        <a:latin typeface="Times New Roman"/>
                        <a:ea typeface="Times New Roman"/>
                      </a:endParaRPr>
                    </a:p>
                  </a:txBody>
                  <a:tcPr marL="51558" marR="51558" marT="0" marB="0"/>
                </a:tc>
                <a:tc>
                  <a:txBody>
                    <a:bodyPr/>
                    <a:lstStyle/>
                    <a:p>
                      <a:pPr marL="228600">
                        <a:spcAft>
                          <a:spcPts val="0"/>
                        </a:spcAft>
                      </a:pPr>
                      <a:r>
                        <a:rPr lang="en-GB" sz="1400">
                          <a:effectLst/>
                        </a:rPr>
                        <a:t> </a:t>
                      </a:r>
                      <a:endParaRPr lang="en-GB" sz="1400">
                        <a:effectLst/>
                        <a:latin typeface="Times New Roman"/>
                        <a:ea typeface="Times New Roman"/>
                      </a:endParaRPr>
                    </a:p>
                  </a:txBody>
                  <a:tcPr marL="51558" marR="51558" marT="0" marB="0"/>
                </a:tc>
                <a:tc>
                  <a:txBody>
                    <a:bodyPr/>
                    <a:lstStyle/>
                    <a:p>
                      <a:pPr marL="228600">
                        <a:spcAft>
                          <a:spcPts val="0"/>
                        </a:spcAft>
                      </a:pPr>
                      <a:r>
                        <a:rPr lang="en-GB" sz="1400" dirty="0">
                          <a:effectLst/>
                        </a:rPr>
                        <a:t>SKILLS</a:t>
                      </a:r>
                      <a:endParaRPr lang="en-GB" sz="1400" dirty="0">
                        <a:effectLst/>
                        <a:latin typeface="Times New Roman"/>
                        <a:ea typeface="Times New Roman"/>
                      </a:endParaRPr>
                    </a:p>
                  </a:txBody>
                  <a:tcPr marL="51558" marR="51558" marT="0" marB="0"/>
                </a:tc>
                <a:tc>
                  <a:txBody>
                    <a:bodyPr/>
                    <a:lstStyle/>
                    <a:p>
                      <a:pPr marL="228600">
                        <a:spcAft>
                          <a:spcPts val="0"/>
                        </a:spcAft>
                      </a:pPr>
                      <a:r>
                        <a:rPr lang="en-GB" sz="900" dirty="0">
                          <a:effectLst/>
                        </a:rPr>
                        <a:t> </a:t>
                      </a:r>
                      <a:endParaRPr lang="en-GB" sz="900" dirty="0">
                        <a:effectLst/>
                        <a:latin typeface="Times New Roman"/>
                        <a:ea typeface="Times New Roman"/>
                      </a:endParaRPr>
                    </a:p>
                  </a:txBody>
                  <a:tcPr marL="51558" marR="51558" marT="0" marB="0"/>
                </a:tc>
              </a:tr>
              <a:tr h="225155">
                <a:tc>
                  <a:txBody>
                    <a:bodyPr/>
                    <a:lstStyle/>
                    <a:p>
                      <a:pPr marL="228600">
                        <a:spcAft>
                          <a:spcPts val="0"/>
                        </a:spcAft>
                      </a:pPr>
                      <a:r>
                        <a:rPr lang="en-GB" sz="1100">
                          <a:effectLst/>
                        </a:rPr>
                        <a:t>Confident</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 </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Teamwork</a:t>
                      </a:r>
                      <a:endParaRPr lang="en-GB" sz="900">
                        <a:effectLst/>
                        <a:latin typeface="Times New Roman"/>
                        <a:ea typeface="Times New Roman"/>
                      </a:endParaRPr>
                    </a:p>
                  </a:txBody>
                  <a:tcPr marL="51558" marR="51558" marT="0" marB="0"/>
                </a:tc>
                <a:tc>
                  <a:txBody>
                    <a:bodyPr/>
                    <a:lstStyle/>
                    <a:p>
                      <a:pPr marL="228600">
                        <a:spcAft>
                          <a:spcPts val="0"/>
                        </a:spcAft>
                      </a:pPr>
                      <a:r>
                        <a:rPr lang="en-GB" sz="900">
                          <a:effectLst/>
                        </a:rPr>
                        <a:t> </a:t>
                      </a:r>
                      <a:endParaRPr lang="en-GB" sz="900">
                        <a:effectLst/>
                        <a:latin typeface="Times New Roman"/>
                        <a:ea typeface="Times New Roman"/>
                      </a:endParaRPr>
                    </a:p>
                  </a:txBody>
                  <a:tcPr marL="51558" marR="51558" marT="0" marB="0"/>
                </a:tc>
              </a:tr>
              <a:tr h="225155">
                <a:tc>
                  <a:txBody>
                    <a:bodyPr/>
                    <a:lstStyle/>
                    <a:p>
                      <a:pPr marL="228600">
                        <a:spcAft>
                          <a:spcPts val="0"/>
                        </a:spcAft>
                      </a:pPr>
                      <a:r>
                        <a:rPr lang="en-GB" sz="1100">
                          <a:effectLst/>
                        </a:rPr>
                        <a:t>Resilient/Determined</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 </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Problem Solving</a:t>
                      </a:r>
                      <a:endParaRPr lang="en-GB" sz="900">
                        <a:effectLst/>
                        <a:latin typeface="Times New Roman"/>
                        <a:ea typeface="Times New Roman"/>
                      </a:endParaRPr>
                    </a:p>
                  </a:txBody>
                  <a:tcPr marL="51558" marR="51558" marT="0" marB="0"/>
                </a:tc>
                <a:tc>
                  <a:txBody>
                    <a:bodyPr/>
                    <a:lstStyle/>
                    <a:p>
                      <a:pPr marL="228600">
                        <a:spcAft>
                          <a:spcPts val="0"/>
                        </a:spcAft>
                      </a:pPr>
                      <a:r>
                        <a:rPr lang="en-GB" sz="900">
                          <a:effectLst/>
                        </a:rPr>
                        <a:t> </a:t>
                      </a:r>
                      <a:endParaRPr lang="en-GB" sz="900">
                        <a:effectLst/>
                        <a:latin typeface="Times New Roman"/>
                        <a:ea typeface="Times New Roman"/>
                      </a:endParaRPr>
                    </a:p>
                  </a:txBody>
                  <a:tcPr marL="51558" marR="51558" marT="0" marB="0"/>
                </a:tc>
              </a:tr>
              <a:tr h="225155">
                <a:tc>
                  <a:txBody>
                    <a:bodyPr/>
                    <a:lstStyle/>
                    <a:p>
                      <a:pPr marL="228600">
                        <a:spcAft>
                          <a:spcPts val="0"/>
                        </a:spcAft>
                      </a:pPr>
                      <a:r>
                        <a:rPr lang="en-GB" sz="1100">
                          <a:effectLst/>
                        </a:rPr>
                        <a:t>Motivated</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 </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Talking</a:t>
                      </a:r>
                      <a:endParaRPr lang="en-GB" sz="900">
                        <a:effectLst/>
                        <a:latin typeface="Times New Roman"/>
                        <a:ea typeface="Times New Roman"/>
                      </a:endParaRPr>
                    </a:p>
                  </a:txBody>
                  <a:tcPr marL="51558" marR="51558" marT="0" marB="0"/>
                </a:tc>
                <a:tc>
                  <a:txBody>
                    <a:bodyPr/>
                    <a:lstStyle/>
                    <a:p>
                      <a:pPr marL="228600">
                        <a:spcAft>
                          <a:spcPts val="0"/>
                        </a:spcAft>
                      </a:pPr>
                      <a:r>
                        <a:rPr lang="en-GB" sz="900">
                          <a:effectLst/>
                        </a:rPr>
                        <a:t> </a:t>
                      </a:r>
                      <a:endParaRPr lang="en-GB" sz="900">
                        <a:effectLst/>
                        <a:latin typeface="Times New Roman"/>
                        <a:ea typeface="Times New Roman"/>
                      </a:endParaRPr>
                    </a:p>
                  </a:txBody>
                  <a:tcPr marL="51558" marR="51558" marT="0" marB="0"/>
                </a:tc>
              </a:tr>
              <a:tr h="225155">
                <a:tc>
                  <a:txBody>
                    <a:bodyPr/>
                    <a:lstStyle/>
                    <a:p>
                      <a:pPr marL="228600">
                        <a:spcAft>
                          <a:spcPts val="0"/>
                        </a:spcAft>
                      </a:pPr>
                      <a:r>
                        <a:rPr lang="en-GB" sz="1100">
                          <a:effectLst/>
                        </a:rPr>
                        <a:t>Assertive</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 </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Listening</a:t>
                      </a:r>
                      <a:endParaRPr lang="en-GB" sz="900">
                        <a:effectLst/>
                        <a:latin typeface="Times New Roman"/>
                        <a:ea typeface="Times New Roman"/>
                      </a:endParaRPr>
                    </a:p>
                  </a:txBody>
                  <a:tcPr marL="51558" marR="51558" marT="0" marB="0"/>
                </a:tc>
                <a:tc>
                  <a:txBody>
                    <a:bodyPr/>
                    <a:lstStyle/>
                    <a:p>
                      <a:pPr marL="228600">
                        <a:spcAft>
                          <a:spcPts val="0"/>
                        </a:spcAft>
                      </a:pPr>
                      <a:r>
                        <a:rPr lang="en-GB" sz="900">
                          <a:effectLst/>
                        </a:rPr>
                        <a:t> </a:t>
                      </a:r>
                      <a:endParaRPr lang="en-GB" sz="900">
                        <a:effectLst/>
                        <a:latin typeface="Times New Roman"/>
                        <a:ea typeface="Times New Roman"/>
                      </a:endParaRPr>
                    </a:p>
                  </a:txBody>
                  <a:tcPr marL="51558" marR="51558" marT="0" marB="0"/>
                </a:tc>
              </a:tr>
              <a:tr h="225155">
                <a:tc>
                  <a:txBody>
                    <a:bodyPr/>
                    <a:lstStyle/>
                    <a:p>
                      <a:pPr marL="228600">
                        <a:spcAft>
                          <a:spcPts val="0"/>
                        </a:spcAft>
                      </a:pPr>
                      <a:r>
                        <a:rPr lang="en-GB" sz="1100">
                          <a:effectLst/>
                        </a:rPr>
                        <a:t>Calm</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 </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Negotiation</a:t>
                      </a:r>
                      <a:endParaRPr lang="en-GB" sz="900">
                        <a:effectLst/>
                        <a:latin typeface="Times New Roman"/>
                        <a:ea typeface="Times New Roman"/>
                      </a:endParaRPr>
                    </a:p>
                  </a:txBody>
                  <a:tcPr marL="51558" marR="51558" marT="0" marB="0"/>
                </a:tc>
                <a:tc>
                  <a:txBody>
                    <a:bodyPr/>
                    <a:lstStyle/>
                    <a:p>
                      <a:pPr marL="228600">
                        <a:spcAft>
                          <a:spcPts val="0"/>
                        </a:spcAft>
                      </a:pPr>
                      <a:r>
                        <a:rPr lang="en-GB" sz="900">
                          <a:effectLst/>
                        </a:rPr>
                        <a:t> </a:t>
                      </a:r>
                      <a:endParaRPr lang="en-GB" sz="900">
                        <a:effectLst/>
                        <a:latin typeface="Times New Roman"/>
                        <a:ea typeface="Times New Roman"/>
                      </a:endParaRPr>
                    </a:p>
                  </a:txBody>
                  <a:tcPr marL="51558" marR="51558" marT="0" marB="0"/>
                </a:tc>
              </a:tr>
              <a:tr h="225155">
                <a:tc>
                  <a:txBody>
                    <a:bodyPr/>
                    <a:lstStyle/>
                    <a:p>
                      <a:pPr marL="228600">
                        <a:spcAft>
                          <a:spcPts val="0"/>
                        </a:spcAft>
                      </a:pPr>
                      <a:r>
                        <a:rPr lang="en-GB" sz="1100">
                          <a:effectLst/>
                        </a:rPr>
                        <a:t>Respectful</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 </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Using ICT effectively</a:t>
                      </a:r>
                      <a:endParaRPr lang="en-GB" sz="900">
                        <a:effectLst/>
                        <a:latin typeface="Times New Roman"/>
                        <a:ea typeface="Times New Roman"/>
                      </a:endParaRPr>
                    </a:p>
                  </a:txBody>
                  <a:tcPr marL="51558" marR="51558" marT="0" marB="0"/>
                </a:tc>
                <a:tc>
                  <a:txBody>
                    <a:bodyPr/>
                    <a:lstStyle/>
                    <a:p>
                      <a:pPr marL="228600">
                        <a:spcAft>
                          <a:spcPts val="0"/>
                        </a:spcAft>
                      </a:pPr>
                      <a:r>
                        <a:rPr lang="en-GB" sz="900">
                          <a:effectLst/>
                        </a:rPr>
                        <a:t> </a:t>
                      </a:r>
                      <a:endParaRPr lang="en-GB" sz="900">
                        <a:effectLst/>
                        <a:latin typeface="Times New Roman"/>
                        <a:ea typeface="Times New Roman"/>
                      </a:endParaRPr>
                    </a:p>
                  </a:txBody>
                  <a:tcPr marL="51558" marR="51558" marT="0" marB="0"/>
                </a:tc>
              </a:tr>
              <a:tr h="225155">
                <a:tc>
                  <a:txBody>
                    <a:bodyPr/>
                    <a:lstStyle/>
                    <a:p>
                      <a:pPr marL="228600">
                        <a:spcAft>
                          <a:spcPts val="0"/>
                        </a:spcAft>
                      </a:pPr>
                      <a:r>
                        <a:rPr lang="en-GB" sz="1100">
                          <a:effectLst/>
                        </a:rPr>
                        <a:t>Integrity</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 </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Creativity</a:t>
                      </a:r>
                      <a:endParaRPr lang="en-GB" sz="900">
                        <a:effectLst/>
                        <a:latin typeface="Times New Roman"/>
                        <a:ea typeface="Times New Roman"/>
                      </a:endParaRPr>
                    </a:p>
                  </a:txBody>
                  <a:tcPr marL="51558" marR="51558" marT="0" marB="0"/>
                </a:tc>
                <a:tc>
                  <a:txBody>
                    <a:bodyPr/>
                    <a:lstStyle/>
                    <a:p>
                      <a:pPr marL="228600">
                        <a:spcAft>
                          <a:spcPts val="0"/>
                        </a:spcAft>
                      </a:pPr>
                      <a:r>
                        <a:rPr lang="en-GB" sz="900">
                          <a:effectLst/>
                        </a:rPr>
                        <a:t> </a:t>
                      </a:r>
                      <a:endParaRPr lang="en-GB" sz="900">
                        <a:effectLst/>
                        <a:latin typeface="Times New Roman"/>
                        <a:ea typeface="Times New Roman"/>
                      </a:endParaRPr>
                    </a:p>
                  </a:txBody>
                  <a:tcPr marL="51558" marR="51558" marT="0" marB="0"/>
                </a:tc>
              </a:tr>
              <a:tr h="225155">
                <a:tc>
                  <a:txBody>
                    <a:bodyPr/>
                    <a:lstStyle/>
                    <a:p>
                      <a:pPr marL="228600">
                        <a:spcAft>
                          <a:spcPts val="0"/>
                        </a:spcAft>
                      </a:pPr>
                      <a:r>
                        <a:rPr lang="en-GB" sz="1100">
                          <a:effectLst/>
                        </a:rPr>
                        <a:t>Compassionate</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 </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Written Communication</a:t>
                      </a:r>
                      <a:endParaRPr lang="en-GB" sz="900">
                        <a:effectLst/>
                        <a:latin typeface="Times New Roman"/>
                        <a:ea typeface="Times New Roman"/>
                      </a:endParaRPr>
                    </a:p>
                  </a:txBody>
                  <a:tcPr marL="51558" marR="51558" marT="0" marB="0"/>
                </a:tc>
                <a:tc>
                  <a:txBody>
                    <a:bodyPr/>
                    <a:lstStyle/>
                    <a:p>
                      <a:pPr marL="228600">
                        <a:spcAft>
                          <a:spcPts val="0"/>
                        </a:spcAft>
                      </a:pPr>
                      <a:r>
                        <a:rPr lang="en-GB" sz="900">
                          <a:effectLst/>
                        </a:rPr>
                        <a:t> </a:t>
                      </a:r>
                      <a:endParaRPr lang="en-GB" sz="900">
                        <a:effectLst/>
                        <a:latin typeface="Times New Roman"/>
                        <a:ea typeface="Times New Roman"/>
                      </a:endParaRPr>
                    </a:p>
                  </a:txBody>
                  <a:tcPr marL="51558" marR="51558" marT="0" marB="0"/>
                </a:tc>
              </a:tr>
              <a:tr h="214984">
                <a:tc>
                  <a:txBody>
                    <a:bodyPr/>
                    <a:lstStyle/>
                    <a:p>
                      <a:pPr marL="228600">
                        <a:spcAft>
                          <a:spcPts val="0"/>
                        </a:spcAft>
                      </a:pPr>
                      <a:r>
                        <a:rPr lang="en-GB" sz="1100">
                          <a:effectLst/>
                        </a:rPr>
                        <a:t>Sense of Fairness and Justice</a:t>
                      </a:r>
                      <a:endParaRPr lang="en-GB" sz="900">
                        <a:effectLst/>
                        <a:latin typeface="Times New Roman"/>
                        <a:ea typeface="Times New Roman"/>
                      </a:endParaRPr>
                    </a:p>
                  </a:txBody>
                  <a:tcPr marL="51558" marR="51558" marT="0" marB="0"/>
                </a:tc>
                <a:tc>
                  <a:txBody>
                    <a:bodyPr/>
                    <a:lstStyle/>
                    <a:p>
                      <a:pPr>
                        <a:spcAft>
                          <a:spcPts val="0"/>
                        </a:spcAft>
                      </a:pPr>
                      <a:r>
                        <a:rPr lang="en-GB" sz="1100">
                          <a:effectLst/>
                        </a:rPr>
                        <a:t> </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Numeracy</a:t>
                      </a:r>
                      <a:endParaRPr lang="en-GB" sz="900">
                        <a:effectLst/>
                        <a:latin typeface="Times New Roman"/>
                        <a:ea typeface="Times New Roman"/>
                      </a:endParaRPr>
                    </a:p>
                  </a:txBody>
                  <a:tcPr marL="51558" marR="51558" marT="0" marB="0"/>
                </a:tc>
                <a:tc>
                  <a:txBody>
                    <a:bodyPr/>
                    <a:lstStyle/>
                    <a:p>
                      <a:pPr>
                        <a:spcAft>
                          <a:spcPts val="0"/>
                        </a:spcAft>
                      </a:pPr>
                      <a:r>
                        <a:rPr lang="en-GB" sz="1200">
                          <a:effectLst/>
                        </a:rPr>
                        <a:t> </a:t>
                      </a:r>
                      <a:endParaRPr lang="en-GB" sz="900">
                        <a:effectLst/>
                        <a:latin typeface="Times New Roman"/>
                        <a:ea typeface="Times New Roman"/>
                      </a:endParaRPr>
                    </a:p>
                  </a:txBody>
                  <a:tcPr marL="51558" marR="51558" marT="0" marB="0"/>
                </a:tc>
              </a:tr>
              <a:tr h="246210">
                <a:tc>
                  <a:txBody>
                    <a:bodyPr/>
                    <a:lstStyle/>
                    <a:p>
                      <a:pPr marL="228600">
                        <a:spcAft>
                          <a:spcPts val="0"/>
                        </a:spcAft>
                      </a:pPr>
                      <a:r>
                        <a:rPr lang="en-GB" sz="1100">
                          <a:effectLst/>
                        </a:rPr>
                        <a:t>Commitment</a:t>
                      </a:r>
                      <a:endParaRPr lang="en-GB" sz="900">
                        <a:effectLst/>
                        <a:latin typeface="Times New Roman"/>
                        <a:ea typeface="Times New Roman"/>
                      </a:endParaRPr>
                    </a:p>
                  </a:txBody>
                  <a:tcPr marL="51558" marR="51558" marT="0" marB="0"/>
                </a:tc>
                <a:tc>
                  <a:txBody>
                    <a:bodyPr/>
                    <a:lstStyle/>
                    <a:p>
                      <a:pPr>
                        <a:spcAft>
                          <a:spcPts val="0"/>
                        </a:spcAft>
                      </a:pPr>
                      <a:r>
                        <a:rPr lang="en-GB" sz="1100">
                          <a:effectLst/>
                        </a:rPr>
                        <a:t> </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Literacy</a:t>
                      </a:r>
                      <a:endParaRPr lang="en-GB" sz="900">
                        <a:effectLst/>
                        <a:latin typeface="Times New Roman"/>
                        <a:ea typeface="Times New Roman"/>
                      </a:endParaRPr>
                    </a:p>
                  </a:txBody>
                  <a:tcPr marL="51558" marR="51558" marT="0" marB="0"/>
                </a:tc>
                <a:tc>
                  <a:txBody>
                    <a:bodyPr/>
                    <a:lstStyle/>
                    <a:p>
                      <a:pPr>
                        <a:spcAft>
                          <a:spcPts val="0"/>
                        </a:spcAft>
                      </a:pPr>
                      <a:r>
                        <a:rPr lang="en-GB" sz="1200">
                          <a:effectLst/>
                        </a:rPr>
                        <a:t> </a:t>
                      </a:r>
                      <a:endParaRPr lang="en-GB" sz="900">
                        <a:effectLst/>
                        <a:latin typeface="Times New Roman"/>
                        <a:ea typeface="Times New Roman"/>
                      </a:endParaRPr>
                    </a:p>
                  </a:txBody>
                  <a:tcPr marL="51558" marR="51558" marT="0" marB="0"/>
                </a:tc>
              </a:tr>
              <a:tr h="246210">
                <a:tc>
                  <a:txBody>
                    <a:bodyPr/>
                    <a:lstStyle/>
                    <a:p>
                      <a:pPr marL="228600">
                        <a:spcAft>
                          <a:spcPts val="0"/>
                        </a:spcAft>
                      </a:pPr>
                      <a:r>
                        <a:rPr lang="en-GB" sz="1100">
                          <a:effectLst/>
                        </a:rPr>
                        <a:t>Honest</a:t>
                      </a:r>
                      <a:endParaRPr lang="en-GB" sz="900">
                        <a:effectLst/>
                        <a:latin typeface="Times New Roman"/>
                        <a:ea typeface="Times New Roman"/>
                      </a:endParaRPr>
                    </a:p>
                  </a:txBody>
                  <a:tcPr marL="51558" marR="51558" marT="0" marB="0"/>
                </a:tc>
                <a:tc>
                  <a:txBody>
                    <a:bodyPr/>
                    <a:lstStyle/>
                    <a:p>
                      <a:pPr>
                        <a:spcAft>
                          <a:spcPts val="0"/>
                        </a:spcAft>
                      </a:pPr>
                      <a:r>
                        <a:rPr lang="en-GB" sz="1100">
                          <a:effectLst/>
                        </a:rPr>
                        <a:t> </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Organisation</a:t>
                      </a:r>
                      <a:endParaRPr lang="en-GB" sz="900">
                        <a:effectLst/>
                        <a:latin typeface="Times New Roman"/>
                        <a:ea typeface="Times New Roman"/>
                      </a:endParaRPr>
                    </a:p>
                  </a:txBody>
                  <a:tcPr marL="51558" marR="51558" marT="0" marB="0"/>
                </a:tc>
                <a:tc>
                  <a:txBody>
                    <a:bodyPr/>
                    <a:lstStyle/>
                    <a:p>
                      <a:pPr>
                        <a:spcAft>
                          <a:spcPts val="0"/>
                        </a:spcAft>
                      </a:pPr>
                      <a:r>
                        <a:rPr lang="en-GB" sz="1200">
                          <a:effectLst/>
                        </a:rPr>
                        <a:t> </a:t>
                      </a:r>
                      <a:endParaRPr lang="en-GB" sz="900">
                        <a:effectLst/>
                        <a:latin typeface="Times New Roman"/>
                        <a:ea typeface="Times New Roman"/>
                      </a:endParaRPr>
                    </a:p>
                  </a:txBody>
                  <a:tcPr marL="51558" marR="51558" marT="0" marB="0"/>
                </a:tc>
              </a:tr>
              <a:tr h="246210">
                <a:tc>
                  <a:txBody>
                    <a:bodyPr/>
                    <a:lstStyle/>
                    <a:p>
                      <a:pPr marL="228600">
                        <a:spcAft>
                          <a:spcPts val="0"/>
                        </a:spcAft>
                      </a:pPr>
                      <a:r>
                        <a:rPr lang="en-GB" sz="1100">
                          <a:effectLst/>
                        </a:rPr>
                        <a:t>Responsible</a:t>
                      </a:r>
                      <a:endParaRPr lang="en-GB" sz="900">
                        <a:effectLst/>
                        <a:latin typeface="Times New Roman"/>
                        <a:ea typeface="Times New Roman"/>
                      </a:endParaRPr>
                    </a:p>
                  </a:txBody>
                  <a:tcPr marL="51558" marR="51558" marT="0" marB="0"/>
                </a:tc>
                <a:tc>
                  <a:txBody>
                    <a:bodyPr/>
                    <a:lstStyle/>
                    <a:p>
                      <a:pPr>
                        <a:spcAft>
                          <a:spcPts val="0"/>
                        </a:spcAft>
                      </a:pPr>
                      <a:r>
                        <a:rPr lang="en-GB" sz="1100">
                          <a:effectLst/>
                        </a:rPr>
                        <a:t> </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Quick Learner</a:t>
                      </a:r>
                      <a:endParaRPr lang="en-GB" sz="900">
                        <a:effectLst/>
                        <a:latin typeface="Times New Roman"/>
                        <a:ea typeface="Times New Roman"/>
                      </a:endParaRPr>
                    </a:p>
                  </a:txBody>
                  <a:tcPr marL="51558" marR="51558" marT="0" marB="0"/>
                </a:tc>
                <a:tc>
                  <a:txBody>
                    <a:bodyPr/>
                    <a:lstStyle/>
                    <a:p>
                      <a:pPr>
                        <a:spcAft>
                          <a:spcPts val="0"/>
                        </a:spcAft>
                      </a:pPr>
                      <a:r>
                        <a:rPr lang="en-GB" sz="1200">
                          <a:effectLst/>
                        </a:rPr>
                        <a:t> </a:t>
                      </a:r>
                      <a:endParaRPr lang="en-GB" sz="900">
                        <a:effectLst/>
                        <a:latin typeface="Times New Roman"/>
                        <a:ea typeface="Times New Roman"/>
                      </a:endParaRPr>
                    </a:p>
                  </a:txBody>
                  <a:tcPr marL="51558" marR="51558" marT="0" marB="0"/>
                </a:tc>
              </a:tr>
              <a:tr h="246210">
                <a:tc>
                  <a:txBody>
                    <a:bodyPr/>
                    <a:lstStyle/>
                    <a:p>
                      <a:pPr marL="228600">
                        <a:spcAft>
                          <a:spcPts val="0"/>
                        </a:spcAft>
                      </a:pPr>
                      <a:r>
                        <a:rPr lang="en-GB" sz="1100">
                          <a:effectLst/>
                        </a:rPr>
                        <a:t>Caring/Kind</a:t>
                      </a:r>
                      <a:endParaRPr lang="en-GB" sz="900">
                        <a:effectLst/>
                        <a:latin typeface="Times New Roman"/>
                        <a:ea typeface="Times New Roman"/>
                      </a:endParaRPr>
                    </a:p>
                  </a:txBody>
                  <a:tcPr marL="51558" marR="51558" marT="0" marB="0"/>
                </a:tc>
                <a:tc>
                  <a:txBody>
                    <a:bodyPr/>
                    <a:lstStyle/>
                    <a:p>
                      <a:pPr>
                        <a:spcAft>
                          <a:spcPts val="0"/>
                        </a:spcAft>
                      </a:pPr>
                      <a:r>
                        <a:rPr lang="en-GB" sz="1100">
                          <a:effectLst/>
                        </a:rPr>
                        <a:t> </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Meeting Deadlines</a:t>
                      </a:r>
                      <a:endParaRPr lang="en-GB" sz="900">
                        <a:effectLst/>
                        <a:latin typeface="Times New Roman"/>
                        <a:ea typeface="Times New Roman"/>
                      </a:endParaRPr>
                    </a:p>
                  </a:txBody>
                  <a:tcPr marL="51558" marR="51558" marT="0" marB="0"/>
                </a:tc>
                <a:tc>
                  <a:txBody>
                    <a:bodyPr/>
                    <a:lstStyle/>
                    <a:p>
                      <a:pPr>
                        <a:spcAft>
                          <a:spcPts val="0"/>
                        </a:spcAft>
                      </a:pPr>
                      <a:r>
                        <a:rPr lang="en-GB" sz="1200">
                          <a:effectLst/>
                        </a:rPr>
                        <a:t> </a:t>
                      </a:r>
                      <a:endParaRPr lang="en-GB" sz="900">
                        <a:effectLst/>
                        <a:latin typeface="Times New Roman"/>
                        <a:ea typeface="Times New Roman"/>
                      </a:endParaRPr>
                    </a:p>
                  </a:txBody>
                  <a:tcPr marL="51558" marR="51558" marT="0" marB="0"/>
                </a:tc>
              </a:tr>
              <a:tr h="246210">
                <a:tc>
                  <a:txBody>
                    <a:bodyPr/>
                    <a:lstStyle/>
                    <a:p>
                      <a:pPr marL="228600">
                        <a:spcAft>
                          <a:spcPts val="0"/>
                        </a:spcAft>
                      </a:pPr>
                      <a:r>
                        <a:rPr lang="en-GB" sz="1100">
                          <a:effectLst/>
                        </a:rPr>
                        <a:t>Cooperative</a:t>
                      </a:r>
                      <a:endParaRPr lang="en-GB" sz="900">
                        <a:effectLst/>
                        <a:latin typeface="Times New Roman"/>
                        <a:ea typeface="Times New Roman"/>
                      </a:endParaRPr>
                    </a:p>
                  </a:txBody>
                  <a:tcPr marL="51558" marR="51558" marT="0" marB="0"/>
                </a:tc>
                <a:tc>
                  <a:txBody>
                    <a:bodyPr/>
                    <a:lstStyle/>
                    <a:p>
                      <a:pPr>
                        <a:spcAft>
                          <a:spcPts val="0"/>
                        </a:spcAft>
                      </a:pPr>
                      <a:r>
                        <a:rPr lang="en-GB" sz="1100">
                          <a:effectLst/>
                        </a:rPr>
                        <a:t> </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Showing Initiative</a:t>
                      </a:r>
                      <a:endParaRPr lang="en-GB" sz="900">
                        <a:effectLst/>
                        <a:latin typeface="Times New Roman"/>
                        <a:ea typeface="Times New Roman"/>
                      </a:endParaRPr>
                    </a:p>
                  </a:txBody>
                  <a:tcPr marL="51558" marR="51558" marT="0" marB="0"/>
                </a:tc>
                <a:tc>
                  <a:txBody>
                    <a:bodyPr/>
                    <a:lstStyle/>
                    <a:p>
                      <a:pPr>
                        <a:spcAft>
                          <a:spcPts val="0"/>
                        </a:spcAft>
                      </a:pPr>
                      <a:r>
                        <a:rPr lang="en-GB" sz="1200">
                          <a:effectLst/>
                        </a:rPr>
                        <a:t> </a:t>
                      </a:r>
                      <a:endParaRPr lang="en-GB" sz="900">
                        <a:effectLst/>
                        <a:latin typeface="Times New Roman"/>
                        <a:ea typeface="Times New Roman"/>
                      </a:endParaRPr>
                    </a:p>
                  </a:txBody>
                  <a:tcPr marL="51558" marR="51558" marT="0" marB="0"/>
                </a:tc>
              </a:tr>
              <a:tr h="246210">
                <a:tc>
                  <a:txBody>
                    <a:bodyPr/>
                    <a:lstStyle/>
                    <a:p>
                      <a:pPr marL="228600">
                        <a:spcAft>
                          <a:spcPts val="0"/>
                        </a:spcAft>
                      </a:pPr>
                      <a:r>
                        <a:rPr lang="en-GB" sz="1100">
                          <a:effectLst/>
                        </a:rPr>
                        <a:t>Humourous</a:t>
                      </a:r>
                      <a:endParaRPr lang="en-GB" sz="900">
                        <a:effectLst/>
                        <a:latin typeface="Times New Roman"/>
                        <a:ea typeface="Times New Roman"/>
                      </a:endParaRPr>
                    </a:p>
                  </a:txBody>
                  <a:tcPr marL="51558" marR="51558" marT="0" marB="0"/>
                </a:tc>
                <a:tc>
                  <a:txBody>
                    <a:bodyPr/>
                    <a:lstStyle/>
                    <a:p>
                      <a:pPr>
                        <a:spcAft>
                          <a:spcPts val="0"/>
                        </a:spcAft>
                      </a:pPr>
                      <a:r>
                        <a:rPr lang="en-GB" sz="1100">
                          <a:effectLst/>
                        </a:rPr>
                        <a:t> </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Reflection </a:t>
                      </a:r>
                      <a:endParaRPr lang="en-GB" sz="900">
                        <a:effectLst/>
                        <a:latin typeface="Times New Roman"/>
                        <a:ea typeface="Times New Roman"/>
                      </a:endParaRPr>
                    </a:p>
                  </a:txBody>
                  <a:tcPr marL="51558" marR="51558" marT="0" marB="0"/>
                </a:tc>
                <a:tc>
                  <a:txBody>
                    <a:bodyPr/>
                    <a:lstStyle/>
                    <a:p>
                      <a:pPr>
                        <a:spcAft>
                          <a:spcPts val="0"/>
                        </a:spcAft>
                      </a:pPr>
                      <a:r>
                        <a:rPr lang="en-GB" sz="1200">
                          <a:effectLst/>
                        </a:rPr>
                        <a:t> </a:t>
                      </a:r>
                      <a:endParaRPr lang="en-GB" sz="900">
                        <a:effectLst/>
                        <a:latin typeface="Times New Roman"/>
                        <a:ea typeface="Times New Roman"/>
                      </a:endParaRPr>
                    </a:p>
                  </a:txBody>
                  <a:tcPr marL="51558" marR="51558" marT="0" marB="0"/>
                </a:tc>
              </a:tr>
              <a:tr h="246210">
                <a:tc>
                  <a:txBody>
                    <a:bodyPr/>
                    <a:lstStyle/>
                    <a:p>
                      <a:pPr marL="228600">
                        <a:spcAft>
                          <a:spcPts val="0"/>
                        </a:spcAft>
                      </a:pPr>
                      <a:r>
                        <a:rPr lang="en-GB" sz="1100">
                          <a:effectLst/>
                        </a:rPr>
                        <a:t>Enthusiastic</a:t>
                      </a:r>
                      <a:endParaRPr lang="en-GB" sz="900">
                        <a:effectLst/>
                        <a:latin typeface="Times New Roman"/>
                        <a:ea typeface="Times New Roman"/>
                      </a:endParaRPr>
                    </a:p>
                  </a:txBody>
                  <a:tcPr marL="51558" marR="51558" marT="0" marB="0"/>
                </a:tc>
                <a:tc>
                  <a:txBody>
                    <a:bodyPr/>
                    <a:lstStyle/>
                    <a:p>
                      <a:pPr>
                        <a:spcAft>
                          <a:spcPts val="0"/>
                        </a:spcAft>
                      </a:pPr>
                      <a:r>
                        <a:rPr lang="en-GB" sz="1100">
                          <a:effectLst/>
                        </a:rPr>
                        <a:t> </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Research</a:t>
                      </a:r>
                      <a:endParaRPr lang="en-GB" sz="900">
                        <a:effectLst/>
                        <a:latin typeface="Times New Roman"/>
                        <a:ea typeface="Times New Roman"/>
                      </a:endParaRPr>
                    </a:p>
                  </a:txBody>
                  <a:tcPr marL="51558" marR="51558" marT="0" marB="0"/>
                </a:tc>
                <a:tc>
                  <a:txBody>
                    <a:bodyPr/>
                    <a:lstStyle/>
                    <a:p>
                      <a:pPr>
                        <a:spcAft>
                          <a:spcPts val="0"/>
                        </a:spcAft>
                      </a:pPr>
                      <a:r>
                        <a:rPr lang="en-GB" sz="1200">
                          <a:effectLst/>
                        </a:rPr>
                        <a:t> </a:t>
                      </a:r>
                      <a:endParaRPr lang="en-GB" sz="900">
                        <a:effectLst/>
                        <a:latin typeface="Times New Roman"/>
                        <a:ea typeface="Times New Roman"/>
                      </a:endParaRPr>
                    </a:p>
                  </a:txBody>
                  <a:tcPr marL="51558" marR="51558" marT="0" marB="0"/>
                </a:tc>
              </a:tr>
              <a:tr h="246210">
                <a:tc>
                  <a:txBody>
                    <a:bodyPr/>
                    <a:lstStyle/>
                    <a:p>
                      <a:pPr marL="228600">
                        <a:spcAft>
                          <a:spcPts val="0"/>
                        </a:spcAft>
                      </a:pPr>
                      <a:r>
                        <a:rPr lang="en-GB" sz="1100">
                          <a:effectLst/>
                        </a:rPr>
                        <a:t>Friendly</a:t>
                      </a:r>
                      <a:endParaRPr lang="en-GB" sz="900">
                        <a:effectLst/>
                        <a:latin typeface="Times New Roman"/>
                        <a:ea typeface="Times New Roman"/>
                      </a:endParaRPr>
                    </a:p>
                  </a:txBody>
                  <a:tcPr marL="51558" marR="51558" marT="0" marB="0"/>
                </a:tc>
                <a:tc>
                  <a:txBody>
                    <a:bodyPr/>
                    <a:lstStyle/>
                    <a:p>
                      <a:pPr>
                        <a:spcAft>
                          <a:spcPts val="0"/>
                        </a:spcAft>
                      </a:pPr>
                      <a:r>
                        <a:rPr lang="en-GB" sz="1100">
                          <a:effectLst/>
                        </a:rPr>
                        <a:t> </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Budgeting</a:t>
                      </a:r>
                      <a:endParaRPr lang="en-GB" sz="900">
                        <a:effectLst/>
                        <a:latin typeface="Times New Roman"/>
                        <a:ea typeface="Times New Roman"/>
                      </a:endParaRPr>
                    </a:p>
                  </a:txBody>
                  <a:tcPr marL="51558" marR="51558" marT="0" marB="0"/>
                </a:tc>
                <a:tc>
                  <a:txBody>
                    <a:bodyPr/>
                    <a:lstStyle/>
                    <a:p>
                      <a:pPr>
                        <a:spcAft>
                          <a:spcPts val="0"/>
                        </a:spcAft>
                      </a:pPr>
                      <a:r>
                        <a:rPr lang="en-GB" sz="1200">
                          <a:effectLst/>
                        </a:rPr>
                        <a:t> </a:t>
                      </a:r>
                      <a:endParaRPr lang="en-GB" sz="900">
                        <a:effectLst/>
                        <a:latin typeface="Times New Roman"/>
                        <a:ea typeface="Times New Roman"/>
                      </a:endParaRPr>
                    </a:p>
                  </a:txBody>
                  <a:tcPr marL="51558" marR="51558" marT="0" marB="0"/>
                </a:tc>
              </a:tr>
              <a:tr h="246210">
                <a:tc>
                  <a:txBody>
                    <a:bodyPr/>
                    <a:lstStyle/>
                    <a:p>
                      <a:pPr marL="228600">
                        <a:spcAft>
                          <a:spcPts val="0"/>
                        </a:spcAft>
                      </a:pPr>
                      <a:r>
                        <a:rPr lang="en-GB" sz="1100">
                          <a:effectLst/>
                        </a:rPr>
                        <a:t>Competitive</a:t>
                      </a:r>
                      <a:endParaRPr lang="en-GB" sz="900">
                        <a:effectLst/>
                        <a:latin typeface="Times New Roman"/>
                        <a:ea typeface="Times New Roman"/>
                      </a:endParaRPr>
                    </a:p>
                  </a:txBody>
                  <a:tcPr marL="51558" marR="51558" marT="0" marB="0"/>
                </a:tc>
                <a:tc>
                  <a:txBody>
                    <a:bodyPr/>
                    <a:lstStyle/>
                    <a:p>
                      <a:pPr>
                        <a:spcAft>
                          <a:spcPts val="0"/>
                        </a:spcAft>
                      </a:pPr>
                      <a:r>
                        <a:rPr lang="en-GB" sz="1100">
                          <a:effectLst/>
                        </a:rPr>
                        <a:t> </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Coaching</a:t>
                      </a:r>
                      <a:endParaRPr lang="en-GB" sz="900">
                        <a:effectLst/>
                        <a:latin typeface="Times New Roman"/>
                        <a:ea typeface="Times New Roman"/>
                      </a:endParaRPr>
                    </a:p>
                  </a:txBody>
                  <a:tcPr marL="51558" marR="51558" marT="0" marB="0"/>
                </a:tc>
                <a:tc>
                  <a:txBody>
                    <a:bodyPr/>
                    <a:lstStyle/>
                    <a:p>
                      <a:pPr>
                        <a:spcAft>
                          <a:spcPts val="0"/>
                        </a:spcAft>
                      </a:pPr>
                      <a:r>
                        <a:rPr lang="en-GB" sz="1200">
                          <a:effectLst/>
                        </a:rPr>
                        <a:t> </a:t>
                      </a:r>
                      <a:endParaRPr lang="en-GB" sz="900">
                        <a:effectLst/>
                        <a:latin typeface="Times New Roman"/>
                        <a:ea typeface="Times New Roman"/>
                      </a:endParaRPr>
                    </a:p>
                  </a:txBody>
                  <a:tcPr marL="51558" marR="51558" marT="0" marB="0"/>
                </a:tc>
              </a:tr>
              <a:tr h="246210">
                <a:tc>
                  <a:txBody>
                    <a:bodyPr/>
                    <a:lstStyle/>
                    <a:p>
                      <a:pPr marL="228600">
                        <a:spcAft>
                          <a:spcPts val="0"/>
                        </a:spcAft>
                      </a:pPr>
                      <a:r>
                        <a:rPr lang="en-GB" sz="1100">
                          <a:effectLst/>
                        </a:rPr>
                        <a:t>Meticulous/Precise</a:t>
                      </a:r>
                      <a:endParaRPr lang="en-GB" sz="900">
                        <a:effectLst/>
                        <a:latin typeface="Times New Roman"/>
                        <a:ea typeface="Times New Roman"/>
                      </a:endParaRPr>
                    </a:p>
                  </a:txBody>
                  <a:tcPr marL="51558" marR="51558" marT="0" marB="0"/>
                </a:tc>
                <a:tc>
                  <a:txBody>
                    <a:bodyPr/>
                    <a:lstStyle/>
                    <a:p>
                      <a:pPr>
                        <a:spcAft>
                          <a:spcPts val="0"/>
                        </a:spcAft>
                      </a:pPr>
                      <a:r>
                        <a:rPr lang="en-GB" sz="1100">
                          <a:effectLst/>
                        </a:rPr>
                        <a:t> </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Decision Making</a:t>
                      </a:r>
                      <a:endParaRPr lang="en-GB" sz="900">
                        <a:effectLst/>
                        <a:latin typeface="Times New Roman"/>
                        <a:ea typeface="Times New Roman"/>
                      </a:endParaRPr>
                    </a:p>
                  </a:txBody>
                  <a:tcPr marL="51558" marR="51558" marT="0" marB="0"/>
                </a:tc>
                <a:tc>
                  <a:txBody>
                    <a:bodyPr/>
                    <a:lstStyle/>
                    <a:p>
                      <a:pPr>
                        <a:spcAft>
                          <a:spcPts val="0"/>
                        </a:spcAft>
                      </a:pPr>
                      <a:r>
                        <a:rPr lang="en-GB" sz="1200">
                          <a:effectLst/>
                        </a:rPr>
                        <a:t> </a:t>
                      </a:r>
                      <a:endParaRPr lang="en-GB" sz="900">
                        <a:effectLst/>
                        <a:latin typeface="Times New Roman"/>
                        <a:ea typeface="Times New Roman"/>
                      </a:endParaRPr>
                    </a:p>
                  </a:txBody>
                  <a:tcPr marL="51558" marR="51558" marT="0" marB="0"/>
                </a:tc>
              </a:tr>
              <a:tr h="246210">
                <a:tc>
                  <a:txBody>
                    <a:bodyPr/>
                    <a:lstStyle/>
                    <a:p>
                      <a:pPr marL="228600">
                        <a:spcAft>
                          <a:spcPts val="0"/>
                        </a:spcAft>
                      </a:pPr>
                      <a:r>
                        <a:rPr lang="en-GB" sz="1100">
                          <a:effectLst/>
                        </a:rPr>
                        <a:t>Conscientious</a:t>
                      </a:r>
                      <a:endParaRPr lang="en-GB" sz="900">
                        <a:effectLst/>
                        <a:latin typeface="Times New Roman"/>
                        <a:ea typeface="Times New Roman"/>
                      </a:endParaRPr>
                    </a:p>
                  </a:txBody>
                  <a:tcPr marL="51558" marR="51558" marT="0" marB="0"/>
                </a:tc>
                <a:tc>
                  <a:txBody>
                    <a:bodyPr/>
                    <a:lstStyle/>
                    <a:p>
                      <a:pPr>
                        <a:spcAft>
                          <a:spcPts val="0"/>
                        </a:spcAft>
                      </a:pPr>
                      <a:r>
                        <a:rPr lang="en-GB" sz="1100">
                          <a:effectLst/>
                        </a:rPr>
                        <a:t> </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Leading/Managing others</a:t>
                      </a:r>
                      <a:endParaRPr lang="en-GB" sz="900">
                        <a:effectLst/>
                        <a:latin typeface="Times New Roman"/>
                        <a:ea typeface="Times New Roman"/>
                      </a:endParaRPr>
                    </a:p>
                  </a:txBody>
                  <a:tcPr marL="51558" marR="51558" marT="0" marB="0"/>
                </a:tc>
                <a:tc>
                  <a:txBody>
                    <a:bodyPr/>
                    <a:lstStyle/>
                    <a:p>
                      <a:pPr>
                        <a:spcAft>
                          <a:spcPts val="0"/>
                        </a:spcAft>
                      </a:pPr>
                      <a:r>
                        <a:rPr lang="en-GB" sz="1200">
                          <a:effectLst/>
                        </a:rPr>
                        <a:t> </a:t>
                      </a:r>
                      <a:endParaRPr lang="en-GB" sz="900">
                        <a:effectLst/>
                        <a:latin typeface="Times New Roman"/>
                        <a:ea typeface="Times New Roman"/>
                      </a:endParaRPr>
                    </a:p>
                  </a:txBody>
                  <a:tcPr marL="51558" marR="51558" marT="0" marB="0"/>
                </a:tc>
              </a:tr>
              <a:tr h="430868">
                <a:tc>
                  <a:txBody>
                    <a:bodyPr/>
                    <a:lstStyle/>
                    <a:p>
                      <a:pPr marL="228600">
                        <a:spcAft>
                          <a:spcPts val="0"/>
                        </a:spcAft>
                      </a:pPr>
                      <a:r>
                        <a:rPr lang="en-GB" sz="1100">
                          <a:effectLst/>
                        </a:rPr>
                        <a:t>Reflective/Thoughtful</a:t>
                      </a:r>
                      <a:endParaRPr lang="en-GB" sz="900">
                        <a:effectLst/>
                        <a:latin typeface="Times New Roman"/>
                        <a:ea typeface="Times New Roman"/>
                      </a:endParaRPr>
                    </a:p>
                  </a:txBody>
                  <a:tcPr marL="51558" marR="51558" marT="0" marB="0"/>
                </a:tc>
                <a:tc>
                  <a:txBody>
                    <a:bodyPr/>
                    <a:lstStyle/>
                    <a:p>
                      <a:pPr>
                        <a:spcAft>
                          <a:spcPts val="0"/>
                        </a:spcAft>
                      </a:pPr>
                      <a:r>
                        <a:rPr lang="en-GB" sz="1100">
                          <a:effectLst/>
                        </a:rPr>
                        <a:t> </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Practical Skills</a:t>
                      </a:r>
                      <a:endParaRPr lang="en-GB" sz="900">
                        <a:effectLst/>
                        <a:latin typeface="Times New Roman"/>
                        <a:ea typeface="Times New Roman"/>
                      </a:endParaRPr>
                    </a:p>
                  </a:txBody>
                  <a:tcPr marL="51558" marR="51558" marT="0" marB="0"/>
                </a:tc>
                <a:tc>
                  <a:txBody>
                    <a:bodyPr/>
                    <a:lstStyle/>
                    <a:p>
                      <a:pPr>
                        <a:spcAft>
                          <a:spcPts val="0"/>
                        </a:spcAft>
                      </a:pPr>
                      <a:r>
                        <a:rPr lang="en-GB" sz="1200">
                          <a:effectLst/>
                        </a:rPr>
                        <a:t> </a:t>
                      </a:r>
                      <a:endParaRPr lang="en-GB" sz="900">
                        <a:effectLst/>
                        <a:latin typeface="Times New Roman"/>
                        <a:ea typeface="Times New Roman"/>
                      </a:endParaRPr>
                    </a:p>
                  </a:txBody>
                  <a:tcPr marL="51558" marR="51558" marT="0" marB="0"/>
                </a:tc>
              </a:tr>
              <a:tr h="246210">
                <a:tc>
                  <a:txBody>
                    <a:bodyPr/>
                    <a:lstStyle/>
                    <a:p>
                      <a:pPr marL="228600">
                        <a:spcAft>
                          <a:spcPts val="0"/>
                        </a:spcAft>
                      </a:pPr>
                      <a:r>
                        <a:rPr lang="en-GB" sz="1100">
                          <a:effectLst/>
                        </a:rPr>
                        <a:t>Punctual</a:t>
                      </a:r>
                      <a:endParaRPr lang="en-GB" sz="900">
                        <a:effectLst/>
                        <a:latin typeface="Times New Roman"/>
                        <a:ea typeface="Times New Roman"/>
                      </a:endParaRPr>
                    </a:p>
                  </a:txBody>
                  <a:tcPr marL="51558" marR="51558" marT="0" marB="0"/>
                </a:tc>
                <a:tc>
                  <a:txBody>
                    <a:bodyPr/>
                    <a:lstStyle/>
                    <a:p>
                      <a:pPr>
                        <a:spcAft>
                          <a:spcPts val="0"/>
                        </a:spcAft>
                      </a:pPr>
                      <a:r>
                        <a:rPr lang="en-GB" sz="1100">
                          <a:effectLst/>
                        </a:rPr>
                        <a:t> </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Time Management</a:t>
                      </a:r>
                      <a:endParaRPr lang="en-GB" sz="900">
                        <a:effectLst/>
                        <a:latin typeface="Times New Roman"/>
                        <a:ea typeface="Times New Roman"/>
                      </a:endParaRPr>
                    </a:p>
                  </a:txBody>
                  <a:tcPr marL="51558" marR="51558" marT="0" marB="0"/>
                </a:tc>
                <a:tc>
                  <a:txBody>
                    <a:bodyPr/>
                    <a:lstStyle/>
                    <a:p>
                      <a:pPr>
                        <a:spcAft>
                          <a:spcPts val="0"/>
                        </a:spcAft>
                      </a:pPr>
                      <a:r>
                        <a:rPr lang="en-GB" sz="1200">
                          <a:effectLst/>
                        </a:rPr>
                        <a:t> </a:t>
                      </a:r>
                      <a:endParaRPr lang="en-GB" sz="900">
                        <a:effectLst/>
                        <a:latin typeface="Times New Roman"/>
                        <a:ea typeface="Times New Roman"/>
                      </a:endParaRPr>
                    </a:p>
                  </a:txBody>
                  <a:tcPr marL="51558" marR="51558" marT="0" marB="0"/>
                </a:tc>
              </a:tr>
              <a:tr h="246210">
                <a:tc>
                  <a:txBody>
                    <a:bodyPr/>
                    <a:lstStyle/>
                    <a:p>
                      <a:pPr marL="228600">
                        <a:spcAft>
                          <a:spcPts val="0"/>
                        </a:spcAft>
                      </a:pPr>
                      <a:r>
                        <a:rPr lang="en-GB" sz="1100">
                          <a:effectLst/>
                        </a:rPr>
                        <a:t>Encouraging</a:t>
                      </a:r>
                      <a:endParaRPr lang="en-GB" sz="900">
                        <a:effectLst/>
                        <a:latin typeface="Times New Roman"/>
                        <a:ea typeface="Times New Roman"/>
                      </a:endParaRPr>
                    </a:p>
                  </a:txBody>
                  <a:tcPr marL="51558" marR="51558" marT="0" marB="0"/>
                </a:tc>
                <a:tc>
                  <a:txBody>
                    <a:bodyPr/>
                    <a:lstStyle/>
                    <a:p>
                      <a:pPr>
                        <a:spcAft>
                          <a:spcPts val="0"/>
                        </a:spcAft>
                      </a:pPr>
                      <a:r>
                        <a:rPr lang="en-GB" sz="1100">
                          <a:effectLst/>
                        </a:rPr>
                        <a:t> </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Keyboarding</a:t>
                      </a:r>
                      <a:endParaRPr lang="en-GB" sz="900">
                        <a:effectLst/>
                        <a:latin typeface="Times New Roman"/>
                        <a:ea typeface="Times New Roman"/>
                      </a:endParaRPr>
                    </a:p>
                  </a:txBody>
                  <a:tcPr marL="51558" marR="51558" marT="0" marB="0"/>
                </a:tc>
                <a:tc>
                  <a:txBody>
                    <a:bodyPr/>
                    <a:lstStyle/>
                    <a:p>
                      <a:pPr>
                        <a:spcAft>
                          <a:spcPts val="0"/>
                        </a:spcAft>
                      </a:pPr>
                      <a:r>
                        <a:rPr lang="en-GB" sz="1200">
                          <a:effectLst/>
                        </a:rPr>
                        <a:t> </a:t>
                      </a:r>
                      <a:endParaRPr lang="en-GB" sz="900">
                        <a:effectLst/>
                        <a:latin typeface="Times New Roman"/>
                        <a:ea typeface="Times New Roman"/>
                      </a:endParaRPr>
                    </a:p>
                  </a:txBody>
                  <a:tcPr marL="51558" marR="51558" marT="0" marB="0"/>
                </a:tc>
              </a:tr>
              <a:tr h="256834">
                <a:tc>
                  <a:txBody>
                    <a:bodyPr/>
                    <a:lstStyle/>
                    <a:p>
                      <a:pPr marL="228600">
                        <a:spcAft>
                          <a:spcPts val="0"/>
                        </a:spcAft>
                      </a:pPr>
                      <a:r>
                        <a:rPr lang="en-GB" sz="1100">
                          <a:effectLst/>
                        </a:rPr>
                        <a:t>Flexible/Adaptable</a:t>
                      </a:r>
                      <a:endParaRPr lang="en-GB" sz="900">
                        <a:effectLst/>
                        <a:latin typeface="Times New Roman"/>
                        <a:ea typeface="Times New Roman"/>
                      </a:endParaRPr>
                    </a:p>
                  </a:txBody>
                  <a:tcPr marL="51558" marR="51558" marT="0" marB="0"/>
                </a:tc>
                <a:tc>
                  <a:txBody>
                    <a:bodyPr/>
                    <a:lstStyle/>
                    <a:p>
                      <a:pPr>
                        <a:spcAft>
                          <a:spcPts val="0"/>
                        </a:spcAft>
                      </a:pPr>
                      <a:r>
                        <a:rPr lang="en-GB" sz="1100">
                          <a:effectLst/>
                        </a:rPr>
                        <a:t> </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Specific talent (eg singing, playing tennis, drawing..)</a:t>
                      </a:r>
                      <a:endParaRPr lang="en-GB" sz="900">
                        <a:effectLst/>
                        <a:latin typeface="Times New Roman"/>
                        <a:ea typeface="Times New Roman"/>
                      </a:endParaRPr>
                    </a:p>
                  </a:txBody>
                  <a:tcPr marL="51558" marR="51558" marT="0" marB="0"/>
                </a:tc>
                <a:tc>
                  <a:txBody>
                    <a:bodyPr/>
                    <a:lstStyle/>
                    <a:p>
                      <a:pPr>
                        <a:spcAft>
                          <a:spcPts val="0"/>
                        </a:spcAft>
                      </a:pPr>
                      <a:r>
                        <a:rPr lang="en-GB" sz="1200" dirty="0">
                          <a:effectLst/>
                        </a:rPr>
                        <a:t> </a:t>
                      </a:r>
                      <a:endParaRPr lang="en-GB" sz="900" dirty="0">
                        <a:effectLst/>
                        <a:latin typeface="Times New Roman"/>
                        <a:ea typeface="Times New Roman"/>
                      </a:endParaRPr>
                    </a:p>
                  </a:txBody>
                  <a:tcPr marL="51558" marR="51558" marT="0" marB="0"/>
                </a:tc>
              </a:tr>
            </a:tbl>
          </a:graphicData>
        </a:graphic>
      </p:graphicFrame>
      <p:sp>
        <p:nvSpPr>
          <p:cNvPr id="7" name="Rectangle 1"/>
          <p:cNvSpPr>
            <a:spLocks noChangeArrowheads="1"/>
          </p:cNvSpPr>
          <p:nvPr/>
        </p:nvSpPr>
        <p:spPr bwMode="auto">
          <a:xfrm>
            <a:off x="2170113" y="14700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492765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600" t="14890" r="17096" b="5993"/>
          <a:stretch/>
        </p:blipFill>
        <p:spPr bwMode="auto">
          <a:xfrm>
            <a:off x="107505" y="188640"/>
            <a:ext cx="8250394" cy="6247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9201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260648"/>
            <a:ext cx="7632848" cy="6597352"/>
          </a:xfrm>
        </p:spPr>
        <p:txBody>
          <a:bodyPr>
            <a:normAutofit fontScale="70000" lnSpcReduction="20000"/>
          </a:bodyPr>
          <a:lstStyle/>
          <a:p>
            <a:r>
              <a:rPr lang="en-GB" sz="2200" dirty="0">
                <a:solidFill>
                  <a:schemeClr val="tx1"/>
                </a:solidFill>
              </a:rPr>
              <a:t>What </a:t>
            </a:r>
            <a:r>
              <a:rPr lang="en-GB" sz="2200" dirty="0" smtClean="0">
                <a:solidFill>
                  <a:schemeClr val="tx1"/>
                </a:solidFill>
              </a:rPr>
              <a:t>do </a:t>
            </a:r>
            <a:r>
              <a:rPr lang="en-GB" sz="2200" dirty="0">
                <a:solidFill>
                  <a:schemeClr val="tx1"/>
                </a:solidFill>
              </a:rPr>
              <a:t>teachers do to help improve/better recognise achievement of students?</a:t>
            </a:r>
          </a:p>
          <a:p>
            <a:r>
              <a:rPr lang="en-GB" sz="2200" dirty="0">
                <a:solidFill>
                  <a:schemeClr val="tx1"/>
                </a:solidFill>
              </a:rPr>
              <a:t>  </a:t>
            </a:r>
          </a:p>
          <a:p>
            <a:pPr marL="342900" lvl="0" indent="-342900">
              <a:buFont typeface="Wingdings" panose="05000000000000000000" pitchFamily="2" charset="2"/>
              <a:buChar char="ü"/>
            </a:pPr>
            <a:r>
              <a:rPr lang="en-GB" sz="2600" dirty="0">
                <a:solidFill>
                  <a:schemeClr val="tx1"/>
                </a:solidFill>
              </a:rPr>
              <a:t>Get involved in House events </a:t>
            </a:r>
            <a:endParaRPr lang="en-GB" sz="2600" dirty="0" smtClean="0">
              <a:solidFill>
                <a:schemeClr val="tx1"/>
              </a:solidFill>
            </a:endParaRPr>
          </a:p>
          <a:p>
            <a:pPr marL="342900" lvl="0" indent="-342900">
              <a:buFont typeface="Wingdings" panose="05000000000000000000" pitchFamily="2" charset="2"/>
              <a:buChar char="ü"/>
            </a:pPr>
            <a:r>
              <a:rPr lang="en-GB" sz="2600" dirty="0" smtClean="0">
                <a:solidFill>
                  <a:schemeClr val="tx1"/>
                </a:solidFill>
              </a:rPr>
              <a:t>Be </a:t>
            </a:r>
            <a:r>
              <a:rPr lang="en-GB" sz="2600" dirty="0">
                <a:solidFill>
                  <a:schemeClr val="tx1"/>
                </a:solidFill>
              </a:rPr>
              <a:t>a positive role model and share own achievements </a:t>
            </a:r>
            <a:endParaRPr lang="en-GB" sz="2600" dirty="0" smtClean="0">
              <a:solidFill>
                <a:schemeClr val="tx1"/>
              </a:solidFill>
            </a:endParaRPr>
          </a:p>
          <a:p>
            <a:pPr marL="342900" lvl="0" indent="-342900">
              <a:buFont typeface="Wingdings" panose="05000000000000000000" pitchFamily="2" charset="2"/>
              <a:buChar char="ü"/>
            </a:pPr>
            <a:r>
              <a:rPr lang="en-GB" sz="2600" dirty="0" smtClean="0">
                <a:solidFill>
                  <a:schemeClr val="tx1"/>
                </a:solidFill>
              </a:rPr>
              <a:t>Use </a:t>
            </a:r>
            <a:r>
              <a:rPr lang="en-GB" sz="2600" dirty="0">
                <a:solidFill>
                  <a:schemeClr val="tx1"/>
                </a:solidFill>
              </a:rPr>
              <a:t>the </a:t>
            </a:r>
            <a:r>
              <a:rPr lang="en-GB" sz="2600" dirty="0" smtClean="0">
                <a:solidFill>
                  <a:schemeClr val="tx1"/>
                </a:solidFill>
              </a:rPr>
              <a:t>Merit </a:t>
            </a:r>
            <a:r>
              <a:rPr lang="en-GB" sz="2600" dirty="0">
                <a:solidFill>
                  <a:schemeClr val="tx1"/>
                </a:solidFill>
              </a:rPr>
              <a:t>system </a:t>
            </a:r>
            <a:r>
              <a:rPr lang="en-GB" sz="2600" dirty="0" smtClean="0">
                <a:solidFill>
                  <a:schemeClr val="tx1"/>
                </a:solidFill>
              </a:rPr>
              <a:t>consistently </a:t>
            </a:r>
          </a:p>
          <a:p>
            <a:pPr marL="342900" lvl="0" indent="-342900">
              <a:buFont typeface="Wingdings" panose="05000000000000000000" pitchFamily="2" charset="2"/>
              <a:buChar char="ü"/>
            </a:pPr>
            <a:r>
              <a:rPr lang="en-GB" sz="2600" dirty="0" smtClean="0">
                <a:solidFill>
                  <a:schemeClr val="tx1"/>
                </a:solidFill>
              </a:rPr>
              <a:t>Organise </a:t>
            </a:r>
            <a:r>
              <a:rPr lang="en-GB" sz="2600" dirty="0">
                <a:solidFill>
                  <a:schemeClr val="tx1"/>
                </a:solidFill>
              </a:rPr>
              <a:t>and be involved in trips and excursions</a:t>
            </a:r>
          </a:p>
          <a:p>
            <a:pPr marL="342900" lvl="0" indent="-342900">
              <a:buFont typeface="Wingdings" panose="05000000000000000000" pitchFamily="2" charset="2"/>
              <a:buChar char="ü"/>
            </a:pPr>
            <a:r>
              <a:rPr lang="en-GB" sz="2600" dirty="0">
                <a:solidFill>
                  <a:schemeClr val="tx1"/>
                </a:solidFill>
              </a:rPr>
              <a:t>Have a range of learning/assessment experiences to allow students to evidence different skills and qualities</a:t>
            </a:r>
          </a:p>
          <a:p>
            <a:pPr marL="342900" lvl="0" indent="-342900">
              <a:buFont typeface="Wingdings" panose="05000000000000000000" pitchFamily="2" charset="2"/>
              <a:buChar char="ü"/>
            </a:pPr>
            <a:r>
              <a:rPr lang="en-GB" sz="2600" dirty="0">
                <a:solidFill>
                  <a:schemeClr val="tx1"/>
                </a:solidFill>
              </a:rPr>
              <a:t>Highlight to parents/carers the importance of wider achievement</a:t>
            </a:r>
          </a:p>
          <a:p>
            <a:pPr marL="342900" lvl="0" indent="-342900">
              <a:buFont typeface="Wingdings" panose="05000000000000000000" pitchFamily="2" charset="2"/>
              <a:buChar char="ü"/>
            </a:pPr>
            <a:r>
              <a:rPr lang="en-GB" sz="2600" dirty="0">
                <a:solidFill>
                  <a:schemeClr val="tx1"/>
                </a:solidFill>
              </a:rPr>
              <a:t>Be aware of the ‘Learner Journey’ and what this entails – this includes career planning, social development as well as attainment and wider achievement.</a:t>
            </a:r>
          </a:p>
          <a:p>
            <a:pPr marL="342900" lvl="0" indent="-342900">
              <a:buFont typeface="Wingdings" panose="05000000000000000000" pitchFamily="2" charset="2"/>
              <a:buChar char="ü"/>
            </a:pPr>
            <a:r>
              <a:rPr lang="en-GB" sz="2600" dirty="0">
                <a:solidFill>
                  <a:schemeClr val="tx1"/>
                </a:solidFill>
              </a:rPr>
              <a:t>Talk to students about work experience and volunteering</a:t>
            </a:r>
          </a:p>
          <a:p>
            <a:pPr marL="342900" lvl="0" indent="-342900">
              <a:buFont typeface="Wingdings" panose="05000000000000000000" pitchFamily="2" charset="2"/>
              <a:buChar char="ü"/>
            </a:pPr>
            <a:r>
              <a:rPr lang="en-GB" sz="2600" dirty="0">
                <a:solidFill>
                  <a:schemeClr val="tx1"/>
                </a:solidFill>
              </a:rPr>
              <a:t>Regularly access the school Achievement website and look at Hall of Fame noticeboards throughout the school to be aware of individual successes – use this to motivate and encourage others</a:t>
            </a:r>
          </a:p>
          <a:p>
            <a:pPr marL="342900" lvl="0" indent="-342900">
              <a:buFont typeface="Wingdings" panose="05000000000000000000" pitchFamily="2" charset="2"/>
              <a:buChar char="ü"/>
            </a:pPr>
            <a:r>
              <a:rPr lang="en-GB" sz="2600" dirty="0">
                <a:solidFill>
                  <a:schemeClr val="tx1"/>
                </a:solidFill>
              </a:rPr>
              <a:t>Offer other short courses and awards – </a:t>
            </a:r>
            <a:r>
              <a:rPr lang="en-GB" sz="2600" dirty="0" err="1">
                <a:solidFill>
                  <a:schemeClr val="tx1"/>
                </a:solidFill>
              </a:rPr>
              <a:t>eg</a:t>
            </a:r>
            <a:r>
              <a:rPr lang="en-GB" sz="2600" dirty="0">
                <a:solidFill>
                  <a:schemeClr val="tx1"/>
                </a:solidFill>
              </a:rPr>
              <a:t> DoE, ASDAN</a:t>
            </a:r>
          </a:p>
          <a:p>
            <a:pPr marL="342900" lvl="0" indent="-342900">
              <a:buFont typeface="Wingdings" panose="05000000000000000000" pitchFamily="2" charset="2"/>
              <a:buChar char="ü"/>
            </a:pPr>
            <a:r>
              <a:rPr lang="en-GB" sz="2600" dirty="0">
                <a:solidFill>
                  <a:schemeClr val="tx1"/>
                </a:solidFill>
              </a:rPr>
              <a:t>Offer lunchtime and/or out of school clubs. </a:t>
            </a:r>
            <a:r>
              <a:rPr lang="en-GB" sz="2600" dirty="0" smtClean="0">
                <a:solidFill>
                  <a:schemeClr val="tx1"/>
                </a:solidFill>
              </a:rPr>
              <a:t>Be </a:t>
            </a:r>
            <a:r>
              <a:rPr lang="en-GB" sz="2600" dirty="0">
                <a:solidFill>
                  <a:schemeClr val="tx1"/>
                </a:solidFill>
              </a:rPr>
              <a:t>aware of out of school opportunities locally and publicise these to individuals/classes.</a:t>
            </a:r>
          </a:p>
          <a:p>
            <a:pPr marL="342900" lvl="0" indent="-342900">
              <a:buFont typeface="Wingdings" panose="05000000000000000000" pitchFamily="2" charset="2"/>
              <a:buChar char="ü"/>
            </a:pPr>
            <a:r>
              <a:rPr lang="en-GB" sz="2600" dirty="0">
                <a:solidFill>
                  <a:schemeClr val="tx1"/>
                </a:solidFill>
              </a:rPr>
              <a:t>Work collaboratively with partner agencies</a:t>
            </a:r>
          </a:p>
          <a:p>
            <a:pPr marL="342900" lvl="0" indent="-342900">
              <a:buFont typeface="Wingdings" panose="05000000000000000000" pitchFamily="2" charset="2"/>
              <a:buChar char="ü"/>
            </a:pPr>
            <a:r>
              <a:rPr lang="en-GB" sz="2600" dirty="0">
                <a:solidFill>
                  <a:schemeClr val="tx1"/>
                </a:solidFill>
              </a:rPr>
              <a:t>Create leadership opportunities in your department</a:t>
            </a:r>
          </a:p>
          <a:p>
            <a:pPr marL="342900" lvl="0" indent="-342900">
              <a:buFont typeface="Wingdings" panose="05000000000000000000" pitchFamily="2" charset="2"/>
              <a:buChar char="ü"/>
            </a:pPr>
            <a:r>
              <a:rPr lang="en-GB" sz="2600" dirty="0">
                <a:solidFill>
                  <a:schemeClr val="tx1"/>
                </a:solidFill>
              </a:rPr>
              <a:t>Recognise and celebrate subject-related achievements (</a:t>
            </a:r>
            <a:r>
              <a:rPr lang="en-GB" sz="2600" dirty="0" err="1">
                <a:solidFill>
                  <a:schemeClr val="tx1"/>
                </a:solidFill>
              </a:rPr>
              <a:t>eg</a:t>
            </a:r>
            <a:r>
              <a:rPr lang="en-GB" sz="2600" dirty="0">
                <a:solidFill>
                  <a:schemeClr val="tx1"/>
                </a:solidFill>
              </a:rPr>
              <a:t> competition winners) on faculty noticeboards</a:t>
            </a:r>
          </a:p>
          <a:p>
            <a:pPr marL="342900" lvl="0" indent="-342900">
              <a:buFont typeface="Wingdings" panose="05000000000000000000" pitchFamily="2" charset="2"/>
              <a:buChar char="ü"/>
            </a:pPr>
            <a:r>
              <a:rPr lang="en-GB" sz="2600" dirty="0">
                <a:solidFill>
                  <a:schemeClr val="tx1"/>
                </a:solidFill>
              </a:rPr>
              <a:t>Have an active role in helping with Achievement Awards ceremonies/assemblies</a:t>
            </a:r>
          </a:p>
          <a:p>
            <a:endParaRPr lang="en-GB" dirty="0"/>
          </a:p>
        </p:txBody>
      </p:sp>
    </p:spTree>
    <p:extLst>
      <p:ext uri="{BB962C8B-B14F-4D97-AF65-F5344CB8AC3E}">
        <p14:creationId xmlns:p14="http://schemas.microsoft.com/office/powerpoint/2010/main" val="30406696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6146"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48" t="9028" r="9959" b="4781"/>
          <a:stretch/>
        </p:blipFill>
        <p:spPr bwMode="auto">
          <a:xfrm>
            <a:off x="107503" y="332656"/>
            <a:ext cx="8240917"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6057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92" t="18128" r="17576" b="8497"/>
          <a:stretch/>
        </p:blipFill>
        <p:spPr bwMode="auto">
          <a:xfrm>
            <a:off x="51224" y="116632"/>
            <a:ext cx="911853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7515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88640"/>
            <a:ext cx="7543800" cy="925959"/>
          </a:xfrm>
        </p:spPr>
        <p:txBody>
          <a:bodyPr/>
          <a:lstStyle/>
          <a:p>
            <a:r>
              <a:rPr lang="en-GB" sz="5400" dirty="0" smtClean="0"/>
              <a:t>Using Glow/e-portfolios</a:t>
            </a:r>
            <a:endParaRPr lang="en-GB" sz="5400" dirty="0"/>
          </a:p>
        </p:txBody>
      </p:sp>
      <p:sp>
        <p:nvSpPr>
          <p:cNvPr id="3" name="Subtitle 2"/>
          <p:cNvSpPr>
            <a:spLocks noGrp="1"/>
          </p:cNvSpPr>
          <p:nvPr>
            <p:ph type="subTitle" idx="1"/>
          </p:nvPr>
        </p:nvSpPr>
        <p:spPr>
          <a:xfrm>
            <a:off x="827584" y="1484784"/>
            <a:ext cx="6461760" cy="1512168"/>
          </a:xfrm>
        </p:spPr>
        <p:txBody>
          <a:bodyPr>
            <a:normAutofit fontScale="92500" lnSpcReduction="20000"/>
          </a:bodyPr>
          <a:lstStyle/>
          <a:p>
            <a:r>
              <a:rPr lang="en-GB" dirty="0" smtClean="0"/>
              <a:t>All achievements can be logged electronically. We are currently developing OneNote </a:t>
            </a:r>
            <a:r>
              <a:rPr lang="en-GB" dirty="0" err="1" smtClean="0"/>
              <a:t>classbooks</a:t>
            </a:r>
            <a:r>
              <a:rPr lang="en-GB" dirty="0" smtClean="0"/>
              <a:t> for this purpose and will launch these through P7 classes for all catchment schools in May/June 2015. Part of the development and launch will be to create a series of information leaflets to help teachers, pupils and parents/carers.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3212976"/>
            <a:ext cx="4565961" cy="339689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3284984"/>
            <a:ext cx="2305050" cy="2305050"/>
          </a:xfrm>
          <a:prstGeom prst="rect">
            <a:avLst/>
          </a:prstGeom>
        </p:spPr>
      </p:pic>
    </p:spTree>
    <p:extLst>
      <p:ext uri="{BB962C8B-B14F-4D97-AF65-F5344CB8AC3E}">
        <p14:creationId xmlns:p14="http://schemas.microsoft.com/office/powerpoint/2010/main" val="1398138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319" r="16982" b="10147"/>
          <a:stretch/>
        </p:blipFill>
        <p:spPr bwMode="auto">
          <a:xfrm>
            <a:off x="12892" y="1124744"/>
            <a:ext cx="8473055"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681692" y="404664"/>
            <a:ext cx="4464496" cy="369332"/>
          </a:xfrm>
          <a:prstGeom prst="rect">
            <a:avLst/>
          </a:prstGeom>
          <a:noFill/>
        </p:spPr>
        <p:txBody>
          <a:bodyPr wrap="square" rtlCol="0">
            <a:spAutoFit/>
          </a:bodyPr>
          <a:lstStyle/>
          <a:p>
            <a:pPr algn="ctr"/>
            <a:r>
              <a:rPr lang="en-GB" dirty="0" smtClean="0"/>
              <a:t>Example of P7 e-portfolio page</a:t>
            </a:r>
            <a:endParaRPr lang="en-GB" dirty="0"/>
          </a:p>
        </p:txBody>
      </p:sp>
      <p:sp>
        <p:nvSpPr>
          <p:cNvPr id="4" name="Rectangle 3"/>
          <p:cNvSpPr/>
          <p:nvPr/>
        </p:nvSpPr>
        <p:spPr>
          <a:xfrm>
            <a:off x="7596336" y="2780928"/>
            <a:ext cx="14401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245879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621" r="33657" b="9755"/>
          <a:stretch/>
        </p:blipFill>
        <p:spPr bwMode="auto">
          <a:xfrm>
            <a:off x="323528" y="692696"/>
            <a:ext cx="8028384" cy="6324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43608" y="188640"/>
            <a:ext cx="5976664" cy="369332"/>
          </a:xfrm>
          <a:prstGeom prst="rect">
            <a:avLst/>
          </a:prstGeom>
          <a:noFill/>
        </p:spPr>
        <p:txBody>
          <a:bodyPr wrap="square" rtlCol="0">
            <a:spAutoFit/>
          </a:bodyPr>
          <a:lstStyle/>
          <a:p>
            <a:pPr algn="ctr"/>
            <a:r>
              <a:rPr lang="en-GB" dirty="0" smtClean="0"/>
              <a:t>S4 Example Page</a:t>
            </a:r>
            <a:endParaRPr lang="en-GB" dirty="0"/>
          </a:p>
        </p:txBody>
      </p:sp>
    </p:spTree>
    <p:extLst>
      <p:ext uri="{BB962C8B-B14F-4D97-AF65-F5344CB8AC3E}">
        <p14:creationId xmlns:p14="http://schemas.microsoft.com/office/powerpoint/2010/main" val="36860412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54714" cy="6858000"/>
          </a:xfrm>
        </p:spPr>
      </p:pic>
    </p:spTree>
    <p:extLst>
      <p:ext uri="{BB962C8B-B14F-4D97-AF65-F5344CB8AC3E}">
        <p14:creationId xmlns:p14="http://schemas.microsoft.com/office/powerpoint/2010/main" val="984120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32657"/>
            <a:ext cx="7543800" cy="648072"/>
          </a:xfrm>
        </p:spPr>
        <p:txBody>
          <a:bodyPr/>
          <a:lstStyle/>
          <a:p>
            <a:pPr algn="ctr"/>
            <a:r>
              <a:rPr lang="en-GB" dirty="0" smtClean="0"/>
              <a:t>Key Questions</a:t>
            </a:r>
            <a:endParaRPr lang="en-GB" dirty="0"/>
          </a:p>
        </p:txBody>
      </p:sp>
      <p:sp>
        <p:nvSpPr>
          <p:cNvPr id="3" name="Subtitle 2"/>
          <p:cNvSpPr>
            <a:spLocks noGrp="1"/>
          </p:cNvSpPr>
          <p:nvPr>
            <p:ph type="subTitle" idx="1"/>
          </p:nvPr>
        </p:nvSpPr>
        <p:spPr>
          <a:xfrm>
            <a:off x="539552" y="1484784"/>
            <a:ext cx="7128792" cy="4680520"/>
          </a:xfrm>
        </p:spPr>
        <p:txBody>
          <a:bodyPr>
            <a:normAutofit fontScale="92500"/>
          </a:bodyPr>
          <a:lstStyle/>
          <a:p>
            <a:pPr marL="457200" indent="-457200">
              <a:buFont typeface="Wingdings" panose="05000000000000000000" pitchFamily="2" charset="2"/>
              <a:buChar char="Ø"/>
            </a:pPr>
            <a:r>
              <a:rPr lang="en-GB" sz="2800" dirty="0" smtClean="0"/>
              <a:t>What is Achievement?</a:t>
            </a:r>
          </a:p>
          <a:p>
            <a:pPr marL="457200" indent="-457200">
              <a:buFont typeface="Wingdings" panose="05000000000000000000" pitchFamily="2" charset="2"/>
              <a:buChar char="Ø"/>
            </a:pPr>
            <a:r>
              <a:rPr lang="en-GB" sz="2800" dirty="0" smtClean="0"/>
              <a:t>Why is Achievement important?</a:t>
            </a:r>
          </a:p>
          <a:p>
            <a:pPr marL="457200" indent="-457200">
              <a:buFont typeface="Wingdings" panose="05000000000000000000" pitchFamily="2" charset="2"/>
              <a:buChar char="Ø"/>
            </a:pPr>
            <a:r>
              <a:rPr lang="en-GB" sz="2800" dirty="0" smtClean="0"/>
              <a:t>What are the Achievement opportunities in EHS?</a:t>
            </a:r>
          </a:p>
          <a:p>
            <a:pPr marL="457200" indent="-457200">
              <a:buFont typeface="Wingdings" panose="05000000000000000000" pitchFamily="2" charset="2"/>
              <a:buChar char="Ø"/>
            </a:pPr>
            <a:r>
              <a:rPr lang="en-GB" sz="2800" dirty="0" smtClean="0"/>
              <a:t>How is Achievement embedded into the curriculum?</a:t>
            </a:r>
          </a:p>
          <a:p>
            <a:pPr marL="457200" indent="-457200">
              <a:buFont typeface="Wingdings" panose="05000000000000000000" pitchFamily="2" charset="2"/>
              <a:buChar char="Ø"/>
            </a:pPr>
            <a:r>
              <a:rPr lang="en-GB" sz="2800" dirty="0" smtClean="0"/>
              <a:t>What are the Achievement opportunities out of school?</a:t>
            </a:r>
          </a:p>
          <a:p>
            <a:pPr marL="457200" indent="-457200">
              <a:buFont typeface="Wingdings" panose="05000000000000000000" pitchFamily="2" charset="2"/>
              <a:buChar char="Ø"/>
            </a:pPr>
            <a:r>
              <a:rPr lang="en-GB" sz="2800" dirty="0" smtClean="0"/>
              <a:t>How is Achievement recorded and recognised?</a:t>
            </a:r>
          </a:p>
          <a:p>
            <a:pPr marL="457200" indent="-457200">
              <a:buFont typeface="Wingdings" panose="05000000000000000000" pitchFamily="2" charset="2"/>
              <a:buChar char="Ø"/>
            </a:pPr>
            <a:r>
              <a:rPr lang="en-GB" sz="2800" dirty="0" smtClean="0"/>
              <a:t>How can parents/carers help?</a:t>
            </a:r>
          </a:p>
          <a:p>
            <a:endParaRPr lang="en-GB" dirty="0" smtClean="0"/>
          </a:p>
          <a:p>
            <a:endParaRPr lang="en-GB" dirty="0"/>
          </a:p>
        </p:txBody>
      </p:sp>
    </p:spTree>
    <p:extLst>
      <p:ext uri="{BB962C8B-B14F-4D97-AF65-F5344CB8AC3E}">
        <p14:creationId xmlns:p14="http://schemas.microsoft.com/office/powerpoint/2010/main" val="35233334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05" y="1628800"/>
            <a:ext cx="8460432" cy="6281936"/>
          </a:xfrm>
        </p:spPr>
        <p:txBody>
          <a:bodyPr>
            <a:normAutofit/>
          </a:bodyPr>
          <a:lstStyle/>
          <a:p>
            <a:r>
              <a:rPr lang="en-GB" b="1" dirty="0"/>
              <a:t>Essentially, the Learner Journey at EHS is all about how each individual engages with options, choices, opportunities and experiences that are available between entry and exit points (start and finish of school). </a:t>
            </a:r>
            <a:endParaRPr lang="en-GB" b="1" dirty="0" smtClean="0"/>
          </a:p>
          <a:p>
            <a:endParaRPr lang="en-GB" b="1" dirty="0"/>
          </a:p>
          <a:p>
            <a:r>
              <a:rPr lang="en-GB" b="1" dirty="0"/>
              <a:t>The key aim for our school is to ensure that each individual student leaves school with a positive destination that is fully appropriate to their personal skills, qualities, abilities and interests. </a:t>
            </a:r>
            <a:endParaRPr lang="en-GB" dirty="0"/>
          </a:p>
          <a:p>
            <a:r>
              <a:rPr lang="en-GB" b="1" dirty="0"/>
              <a:t> </a:t>
            </a:r>
            <a:endParaRPr lang="en-GB" dirty="0"/>
          </a:p>
          <a:p>
            <a:r>
              <a:rPr lang="en-GB" b="1" dirty="0"/>
              <a:t>This destination should be the </a:t>
            </a:r>
            <a:r>
              <a:rPr lang="en-GB" b="1" i="1" dirty="0"/>
              <a:t>preferred</a:t>
            </a:r>
            <a:r>
              <a:rPr lang="en-GB" b="1" dirty="0"/>
              <a:t> option for the individual who should also be equipped with sustainable, transferable employability skills such as numeracy, ICT skills, teamwork, research skills, creativity and effective communication</a:t>
            </a:r>
            <a:r>
              <a:rPr lang="en-GB" b="1" dirty="0" smtClean="0"/>
              <a:t>.</a:t>
            </a:r>
            <a:endParaRPr lang="en-GB" dirty="0"/>
          </a:p>
          <a:p>
            <a:endParaRPr lang="en-GB" b="1" dirty="0"/>
          </a:p>
          <a:p>
            <a:r>
              <a:rPr lang="en-GB" b="1" dirty="0"/>
              <a:t>Destinations include college, university, employment, volunteering, Modern Apprenticeships, training and running your own business. These could also be considered as stepping stones towards the destination. Each places their particular demands of our youngsters but there are many overlapping areas that all of these establishments, bodies and society in general expect our students to possess.</a:t>
            </a:r>
            <a:endParaRPr lang="en-GB" dirty="0"/>
          </a:p>
          <a:p>
            <a:endParaRPr lang="en-GB" b="1" dirty="0" smtClean="0"/>
          </a:p>
          <a:p>
            <a:endParaRPr lang="en-GB" b="1" dirty="0"/>
          </a:p>
          <a:p>
            <a:endParaRPr lang="en-GB" dirty="0"/>
          </a:p>
          <a:p>
            <a:endParaRPr lang="en-GB" dirty="0"/>
          </a:p>
        </p:txBody>
      </p:sp>
    </p:spTree>
    <p:extLst>
      <p:ext uri="{BB962C8B-B14F-4D97-AF65-F5344CB8AC3E}">
        <p14:creationId xmlns:p14="http://schemas.microsoft.com/office/powerpoint/2010/main" val="34336286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92" t="17457" r="14228" b="6675"/>
          <a:stretch/>
        </p:blipFill>
        <p:spPr bwMode="auto">
          <a:xfrm>
            <a:off x="107504" y="116632"/>
            <a:ext cx="8342030" cy="6624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86900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2069" name="Picture 21"/>
          <p:cNvPicPr>
            <a:picLocks noChangeAspect="1" noChangeArrowheads="1"/>
          </p:cNvPicPr>
          <p:nvPr/>
        </p:nvPicPr>
        <p:blipFill rotWithShape="1">
          <a:blip r:embed="rId2">
            <a:extLst>
              <a:ext uri="{28A0092B-C50C-407E-A947-70E740481C1C}">
                <a14:useLocalDpi xmlns:a14="http://schemas.microsoft.com/office/drawing/2010/main" val="0"/>
              </a:ext>
            </a:extLst>
          </a:blip>
          <a:srcRect l="1995" t="3551" r="22944" b="9683"/>
          <a:stretch/>
        </p:blipFill>
        <p:spPr bwMode="auto">
          <a:xfrm>
            <a:off x="107504" y="0"/>
            <a:ext cx="903649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06121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298" t="23215" r="30278" b="14385"/>
          <a:stretch/>
        </p:blipFill>
        <p:spPr bwMode="auto">
          <a:xfrm>
            <a:off x="1475656" y="188640"/>
            <a:ext cx="4752528" cy="6520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03906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476672"/>
            <a:ext cx="6982544" cy="6120680"/>
          </a:xfrm>
        </p:spPr>
        <p:txBody>
          <a:bodyPr>
            <a:normAutofit fontScale="92500" lnSpcReduction="20000"/>
          </a:bodyPr>
          <a:lstStyle/>
          <a:p>
            <a:pPr algn="ctr"/>
            <a:r>
              <a:rPr lang="en-GB" b="1" dirty="0" smtClean="0">
                <a:solidFill>
                  <a:schemeClr val="tx1"/>
                </a:solidFill>
              </a:rPr>
              <a:t>Rationale for Celebration of Success Evening</a:t>
            </a:r>
            <a:endParaRPr lang="en-GB" dirty="0">
              <a:solidFill>
                <a:schemeClr val="tx1"/>
              </a:solidFill>
            </a:endParaRPr>
          </a:p>
          <a:p>
            <a:pPr marL="342900" lvl="0" indent="-342900">
              <a:buFont typeface="Arial" panose="020B0604020202020204" pitchFamily="34" charset="0"/>
              <a:buChar char="•"/>
            </a:pPr>
            <a:r>
              <a:rPr lang="en-GB" dirty="0">
                <a:solidFill>
                  <a:schemeClr val="tx1"/>
                </a:solidFill>
              </a:rPr>
              <a:t>Recognising/rewarding  achievements of individuals and/or groups</a:t>
            </a:r>
          </a:p>
          <a:p>
            <a:pPr marL="342900" lvl="0" indent="-342900">
              <a:buFont typeface="Arial" panose="020B0604020202020204" pitchFamily="34" charset="0"/>
              <a:buChar char="•"/>
            </a:pPr>
            <a:r>
              <a:rPr lang="en-GB" dirty="0">
                <a:solidFill>
                  <a:schemeClr val="tx1"/>
                </a:solidFill>
              </a:rPr>
              <a:t>Emphasising the importance of Wider Achievement as a means of demonstrating and developing employability skills</a:t>
            </a:r>
          </a:p>
          <a:p>
            <a:pPr marL="342900" lvl="0" indent="-342900">
              <a:buFont typeface="Arial" panose="020B0604020202020204" pitchFamily="34" charset="0"/>
              <a:buChar char="•"/>
            </a:pPr>
            <a:r>
              <a:rPr lang="en-GB" dirty="0">
                <a:solidFill>
                  <a:schemeClr val="tx1"/>
                </a:solidFill>
              </a:rPr>
              <a:t>In response to the recommendations of ’Commission for </a:t>
            </a:r>
            <a:r>
              <a:rPr lang="en-GB" dirty="0" smtClean="0">
                <a:solidFill>
                  <a:schemeClr val="tx1"/>
                </a:solidFill>
              </a:rPr>
              <a:t>Developing Scotland’s </a:t>
            </a:r>
            <a:r>
              <a:rPr lang="en-GB" dirty="0">
                <a:solidFill>
                  <a:schemeClr val="tx1"/>
                </a:solidFill>
              </a:rPr>
              <a:t>Young Workforce’ Report – </a:t>
            </a:r>
            <a:r>
              <a:rPr lang="en-GB" dirty="0" err="1">
                <a:solidFill>
                  <a:schemeClr val="tx1"/>
                </a:solidFill>
              </a:rPr>
              <a:t>eg</a:t>
            </a:r>
            <a:r>
              <a:rPr lang="en-GB" dirty="0">
                <a:solidFill>
                  <a:schemeClr val="tx1"/>
                </a:solidFill>
              </a:rPr>
              <a:t> focus on skills, increased Business partnerships, promotion of range of post-school options</a:t>
            </a:r>
          </a:p>
          <a:p>
            <a:pPr marL="342900" lvl="0" indent="-342900">
              <a:buFont typeface="Arial" panose="020B0604020202020204" pitchFamily="34" charset="0"/>
              <a:buChar char="•"/>
            </a:pPr>
            <a:r>
              <a:rPr lang="en-GB" dirty="0">
                <a:solidFill>
                  <a:schemeClr val="tx1"/>
                </a:solidFill>
              </a:rPr>
              <a:t>Further opportunity for partnership working – </a:t>
            </a:r>
            <a:r>
              <a:rPr lang="en-GB" dirty="0" err="1">
                <a:solidFill>
                  <a:schemeClr val="tx1"/>
                </a:solidFill>
              </a:rPr>
              <a:t>eg</a:t>
            </a:r>
            <a:r>
              <a:rPr lang="en-GB" dirty="0">
                <a:solidFill>
                  <a:schemeClr val="tx1"/>
                </a:solidFill>
              </a:rPr>
              <a:t> employers, volunteering, community groups </a:t>
            </a:r>
          </a:p>
          <a:p>
            <a:pPr marL="342900" lvl="0" indent="-342900">
              <a:buFont typeface="Arial" panose="020B0604020202020204" pitchFamily="34" charset="0"/>
              <a:buChar char="•"/>
            </a:pPr>
            <a:r>
              <a:rPr lang="en-GB" dirty="0">
                <a:solidFill>
                  <a:schemeClr val="tx1"/>
                </a:solidFill>
              </a:rPr>
              <a:t>Highlight the positive  impact of Curriculum for Excellence</a:t>
            </a:r>
          </a:p>
          <a:p>
            <a:pPr marL="342900" lvl="0" indent="-342900">
              <a:buFont typeface="Arial" panose="020B0604020202020204" pitchFamily="34" charset="0"/>
              <a:buChar char="•"/>
            </a:pPr>
            <a:r>
              <a:rPr lang="en-GB" dirty="0" smtClean="0">
                <a:solidFill>
                  <a:schemeClr val="tx1"/>
                </a:solidFill>
              </a:rPr>
              <a:t>To complement current award ceremonies – Leavers Evening and presentation of Dux Medals as well as more informal Faculty awards </a:t>
            </a:r>
          </a:p>
          <a:p>
            <a:pPr marL="342900" lvl="0" indent="-342900">
              <a:buFont typeface="Arial" panose="020B0604020202020204" pitchFamily="34" charset="0"/>
              <a:buChar char="•"/>
            </a:pPr>
            <a:r>
              <a:rPr lang="en-GB" dirty="0" smtClean="0">
                <a:solidFill>
                  <a:schemeClr val="tx1"/>
                </a:solidFill>
              </a:rPr>
              <a:t>Through </a:t>
            </a:r>
            <a:r>
              <a:rPr lang="en-GB" dirty="0">
                <a:solidFill>
                  <a:schemeClr val="tx1"/>
                </a:solidFill>
              </a:rPr>
              <a:t>publicity, encouraging students to get involved in wider achievement opportunities and to appreciate the benefits of these – being motivated and inspired by others</a:t>
            </a:r>
          </a:p>
          <a:p>
            <a:pPr marL="342900" lvl="0" indent="-342900">
              <a:buFont typeface="Arial" panose="020B0604020202020204" pitchFamily="34" charset="0"/>
              <a:buChar char="•"/>
            </a:pPr>
            <a:r>
              <a:rPr lang="en-GB" dirty="0">
                <a:solidFill>
                  <a:schemeClr val="tx1"/>
                </a:solidFill>
              </a:rPr>
              <a:t>Promoting the Merit system and the House system</a:t>
            </a:r>
          </a:p>
          <a:p>
            <a:pPr marL="342900" lvl="0" indent="-342900">
              <a:buFont typeface="Arial" panose="020B0604020202020204" pitchFamily="34" charset="0"/>
              <a:buChar char="•"/>
            </a:pPr>
            <a:r>
              <a:rPr lang="en-GB" dirty="0">
                <a:solidFill>
                  <a:schemeClr val="tx1"/>
                </a:solidFill>
              </a:rPr>
              <a:t>Similar events have been held up as excellent practice in other schools</a:t>
            </a:r>
          </a:p>
          <a:p>
            <a:pPr marL="342900" lvl="0" indent="-342900">
              <a:buFont typeface="Arial" panose="020B0604020202020204" pitchFamily="34" charset="0"/>
              <a:buChar char="•"/>
            </a:pPr>
            <a:r>
              <a:rPr lang="en-GB" dirty="0">
                <a:solidFill>
                  <a:schemeClr val="tx1"/>
                </a:solidFill>
              </a:rPr>
              <a:t>Boost the self-esteem of those who are not necessarily high </a:t>
            </a:r>
            <a:r>
              <a:rPr lang="en-GB" dirty="0" err="1">
                <a:solidFill>
                  <a:schemeClr val="tx1"/>
                </a:solidFill>
              </a:rPr>
              <a:t>attainers</a:t>
            </a:r>
            <a:endParaRPr lang="en-GB" dirty="0">
              <a:solidFill>
                <a:schemeClr val="tx1"/>
              </a:solidFill>
            </a:endParaRPr>
          </a:p>
          <a:p>
            <a:endParaRPr lang="en-GB" dirty="0"/>
          </a:p>
        </p:txBody>
      </p:sp>
    </p:spTree>
    <p:extLst>
      <p:ext uri="{BB962C8B-B14F-4D97-AF65-F5344CB8AC3E}">
        <p14:creationId xmlns:p14="http://schemas.microsoft.com/office/powerpoint/2010/main" val="11114780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88640"/>
            <a:ext cx="7543800" cy="925959"/>
          </a:xfrm>
        </p:spPr>
        <p:txBody>
          <a:bodyPr/>
          <a:lstStyle/>
          <a:p>
            <a:pPr algn="ctr"/>
            <a:r>
              <a:rPr lang="en-GB" dirty="0" smtClean="0"/>
              <a:t>Planning for event</a:t>
            </a:r>
            <a:endParaRPr lang="en-GB" dirty="0"/>
          </a:p>
        </p:txBody>
      </p:sp>
      <p:sp>
        <p:nvSpPr>
          <p:cNvPr id="3" name="Subtitle 2"/>
          <p:cNvSpPr>
            <a:spLocks noGrp="1"/>
          </p:cNvSpPr>
          <p:nvPr>
            <p:ph type="subTitle" idx="1"/>
          </p:nvPr>
        </p:nvSpPr>
        <p:spPr>
          <a:xfrm>
            <a:off x="685800" y="1628800"/>
            <a:ext cx="7126560" cy="4752528"/>
          </a:xfrm>
        </p:spPr>
        <p:txBody>
          <a:bodyPr>
            <a:normAutofit/>
          </a:bodyPr>
          <a:lstStyle/>
          <a:p>
            <a:pPr marL="457200" indent="-457200">
              <a:buFont typeface="Wingdings" panose="05000000000000000000" pitchFamily="2" charset="2"/>
              <a:buChar char="v"/>
            </a:pPr>
            <a:r>
              <a:rPr lang="en-GB" sz="2800" dirty="0" smtClean="0"/>
              <a:t>Awards/Categories</a:t>
            </a:r>
          </a:p>
          <a:p>
            <a:pPr marL="457200" indent="-457200">
              <a:buFont typeface="Wingdings" panose="05000000000000000000" pitchFamily="2" charset="2"/>
              <a:buChar char="v"/>
            </a:pPr>
            <a:r>
              <a:rPr lang="en-GB" sz="2800" dirty="0" smtClean="0"/>
              <a:t>Winners</a:t>
            </a:r>
          </a:p>
          <a:p>
            <a:pPr marL="457200" indent="-457200">
              <a:buFont typeface="Wingdings" panose="05000000000000000000" pitchFamily="2" charset="2"/>
              <a:buChar char="v"/>
            </a:pPr>
            <a:r>
              <a:rPr lang="en-GB" sz="2800" dirty="0" smtClean="0"/>
              <a:t>Sponsorship/Business Links</a:t>
            </a:r>
          </a:p>
          <a:p>
            <a:pPr marL="457200" indent="-457200">
              <a:buFont typeface="Wingdings" panose="05000000000000000000" pitchFamily="2" charset="2"/>
              <a:buChar char="v"/>
            </a:pPr>
            <a:r>
              <a:rPr lang="en-GB" sz="2800" dirty="0" smtClean="0"/>
              <a:t>Promotion/Communication</a:t>
            </a:r>
          </a:p>
          <a:p>
            <a:pPr marL="457200" indent="-457200">
              <a:buFont typeface="Wingdings" panose="05000000000000000000" pitchFamily="2" charset="2"/>
              <a:buChar char="v"/>
            </a:pPr>
            <a:r>
              <a:rPr lang="en-GB" sz="2800" dirty="0" smtClean="0"/>
              <a:t>Programme</a:t>
            </a:r>
          </a:p>
          <a:p>
            <a:pPr marL="457200" indent="-457200">
              <a:buFont typeface="Wingdings" panose="05000000000000000000" pitchFamily="2" charset="2"/>
              <a:buChar char="v"/>
            </a:pPr>
            <a:r>
              <a:rPr lang="en-GB" sz="2800" dirty="0" smtClean="0"/>
              <a:t>Guests/Invitations</a:t>
            </a:r>
          </a:p>
          <a:p>
            <a:pPr marL="457200" indent="-457200">
              <a:buFont typeface="Wingdings" panose="05000000000000000000" pitchFamily="2" charset="2"/>
              <a:buChar char="v"/>
            </a:pPr>
            <a:r>
              <a:rPr lang="en-GB" sz="2800" dirty="0" smtClean="0"/>
              <a:t>Media Group tasks</a:t>
            </a:r>
          </a:p>
          <a:p>
            <a:pPr marL="457200" indent="-457200">
              <a:buFont typeface="Wingdings" panose="05000000000000000000" pitchFamily="2" charset="2"/>
              <a:buChar char="v"/>
            </a:pPr>
            <a:r>
              <a:rPr lang="en-GB" sz="2800" dirty="0" smtClean="0"/>
              <a:t>Head Team tasks</a:t>
            </a:r>
          </a:p>
          <a:p>
            <a:pPr marL="457200" indent="-457200">
              <a:buFont typeface="Wingdings" panose="05000000000000000000" pitchFamily="2" charset="2"/>
              <a:buChar char="v"/>
            </a:pPr>
            <a:r>
              <a:rPr lang="en-GB" sz="2800" dirty="0" smtClean="0"/>
              <a:t>Parent Council involvement?</a:t>
            </a:r>
          </a:p>
          <a:p>
            <a:endParaRPr lang="en-GB" dirty="0"/>
          </a:p>
        </p:txBody>
      </p:sp>
    </p:spTree>
    <p:extLst>
      <p:ext uri="{BB962C8B-B14F-4D97-AF65-F5344CB8AC3E}">
        <p14:creationId xmlns:p14="http://schemas.microsoft.com/office/powerpoint/2010/main" val="4023883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404664"/>
            <a:ext cx="7543800" cy="925959"/>
          </a:xfrm>
        </p:spPr>
        <p:txBody>
          <a:bodyPr/>
          <a:lstStyle/>
          <a:p>
            <a:pPr algn="ctr"/>
            <a:r>
              <a:rPr lang="en-GB" sz="5400" dirty="0" smtClean="0"/>
              <a:t>What is Achievement?</a:t>
            </a:r>
            <a:endParaRPr lang="en-GB" sz="5400" dirty="0"/>
          </a:p>
        </p:txBody>
      </p:sp>
      <p:sp>
        <p:nvSpPr>
          <p:cNvPr id="3" name="Subtitle 2"/>
          <p:cNvSpPr>
            <a:spLocks noGrp="1"/>
          </p:cNvSpPr>
          <p:nvPr>
            <p:ph type="subTitle" idx="1"/>
          </p:nvPr>
        </p:nvSpPr>
        <p:spPr/>
        <p:txBody>
          <a:bodyPr/>
          <a:lstStyle/>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484784"/>
            <a:ext cx="7668344" cy="5099748"/>
          </a:xfrm>
          <a:prstGeom prst="rect">
            <a:avLst/>
          </a:prstGeom>
        </p:spPr>
      </p:pic>
    </p:spTree>
    <p:extLst>
      <p:ext uri="{BB962C8B-B14F-4D97-AF65-F5344CB8AC3E}">
        <p14:creationId xmlns:p14="http://schemas.microsoft.com/office/powerpoint/2010/main" val="3760889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181"/>
          <a:stretch/>
        </p:blipFill>
        <p:spPr>
          <a:xfrm>
            <a:off x="0" y="0"/>
            <a:ext cx="9107916" cy="6858000"/>
          </a:xfrm>
          <a:prstGeom prst="rect">
            <a:avLst/>
          </a:prstGeom>
        </p:spPr>
      </p:pic>
    </p:spTree>
    <p:extLst>
      <p:ext uri="{BB962C8B-B14F-4D97-AF65-F5344CB8AC3E}">
        <p14:creationId xmlns:p14="http://schemas.microsoft.com/office/powerpoint/2010/main" val="4221079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560" y="-271968"/>
            <a:ext cx="10081120" cy="7488832"/>
          </a:xfrm>
          <a:prstGeom prst="rect">
            <a:avLst/>
          </a:prstGeom>
        </p:spPr>
      </p:pic>
    </p:spTree>
    <p:extLst>
      <p:ext uri="{BB962C8B-B14F-4D97-AF65-F5344CB8AC3E}">
        <p14:creationId xmlns:p14="http://schemas.microsoft.com/office/powerpoint/2010/main" val="2925765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05"/>
            <a:ext cx="9252520" cy="7112875"/>
          </a:xfrm>
          <a:prstGeom prst="rect">
            <a:avLst/>
          </a:prstGeom>
        </p:spPr>
      </p:pic>
    </p:spTree>
    <p:extLst>
      <p:ext uri="{BB962C8B-B14F-4D97-AF65-F5344CB8AC3E}">
        <p14:creationId xmlns:p14="http://schemas.microsoft.com/office/powerpoint/2010/main" val="2320817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0"/>
            <a:ext cx="6840760" cy="6840760"/>
          </a:xfrm>
          <a:prstGeom prst="rect">
            <a:avLst/>
          </a:prstGeom>
        </p:spPr>
      </p:pic>
    </p:spTree>
    <p:extLst>
      <p:ext uri="{BB962C8B-B14F-4D97-AF65-F5344CB8AC3E}">
        <p14:creationId xmlns:p14="http://schemas.microsoft.com/office/powerpoint/2010/main" val="21929904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7"/>
            <a:ext cx="9255765" cy="6856683"/>
          </a:xfrm>
          <a:prstGeom prst="rect">
            <a:avLst/>
          </a:prstGeom>
        </p:spPr>
      </p:pic>
    </p:spTree>
    <p:extLst>
      <p:ext uri="{BB962C8B-B14F-4D97-AF65-F5344CB8AC3E}">
        <p14:creationId xmlns:p14="http://schemas.microsoft.com/office/powerpoint/2010/main" val="12613460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576" y="-1323528"/>
            <a:ext cx="10225136" cy="9649072"/>
          </a:xfrm>
          <a:prstGeom prst="rect">
            <a:avLst/>
          </a:prstGeom>
        </p:spPr>
      </p:pic>
    </p:spTree>
    <p:extLst>
      <p:ext uri="{BB962C8B-B14F-4D97-AF65-F5344CB8AC3E}">
        <p14:creationId xmlns:p14="http://schemas.microsoft.com/office/powerpoint/2010/main" val="5888466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663</TotalTime>
  <Words>487</Words>
  <Application>Microsoft Office PowerPoint</Application>
  <PresentationFormat>On-screen Show (4:3)</PresentationFormat>
  <Paragraphs>165</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Adjacency</vt:lpstr>
      <vt:lpstr>Achievement in Earlston High School</vt:lpstr>
      <vt:lpstr>Key Questions</vt:lpstr>
      <vt:lpstr>What is Achievement?</vt:lpstr>
      <vt:lpstr>PowerPoint Presentation</vt:lpstr>
      <vt:lpstr>PowerPoint Presentation</vt:lpstr>
      <vt:lpstr>PowerPoint Presentation</vt:lpstr>
      <vt:lpstr>PowerPoint Presentation</vt:lpstr>
      <vt:lpstr>PowerPoint Presentation</vt:lpstr>
      <vt:lpstr>PowerPoint Presentation</vt:lpstr>
      <vt:lpstr>What is Achievement?</vt:lpstr>
      <vt:lpstr>PowerPoint Presentation</vt:lpstr>
      <vt:lpstr>PowerPoint Presentation</vt:lpstr>
      <vt:lpstr>PowerPoint Presentation</vt:lpstr>
      <vt:lpstr>PowerPoint Presentation</vt:lpstr>
      <vt:lpstr>PowerPoint Presentation</vt:lpstr>
      <vt:lpstr>Using Glow/e-portfolios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Planning for event</vt:lpstr>
    </vt:vector>
  </TitlesOfParts>
  <Company>Scottish Borders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Ferguson, David</dc:creator>
  <cp:lastModifiedBy>Ferguson, David</cp:lastModifiedBy>
  <cp:revision>30</cp:revision>
  <cp:lastPrinted>2015-01-29T17:14:19Z</cp:lastPrinted>
  <dcterms:created xsi:type="dcterms:W3CDTF">2015-01-20T10:30:57Z</dcterms:created>
  <dcterms:modified xsi:type="dcterms:W3CDTF">2015-03-11T10:11:59Z</dcterms:modified>
</cp:coreProperties>
</file>