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0" r:id="rId15"/>
    <p:sldId id="291"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2" r:id="rId32"/>
    <p:sldId id="286"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3" autoAdjust="0"/>
  </p:normalViewPr>
  <p:slideViewPr>
    <p:cSldViewPr>
      <p:cViewPr varScale="1">
        <p:scale>
          <a:sx n="56" d="100"/>
          <a:sy n="56" d="100"/>
        </p:scale>
        <p:origin x="-10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47C20-9060-4B42-B249-C16C188EB141}" type="doc">
      <dgm:prSet loTypeId="urn:microsoft.com/office/officeart/2005/8/layout/gear1" loCatId="cycle" qsTypeId="urn:microsoft.com/office/officeart/2005/8/quickstyle/simple1" qsCatId="simple" csTypeId="urn:microsoft.com/office/officeart/2005/8/colors/accent1_2" csCatId="accent1" phldr="1"/>
      <dgm:spPr/>
    </dgm:pt>
    <dgm:pt modelId="{41B2C810-AA6C-4C28-806F-63C3923C9226}">
      <dgm:prSet phldrT="[Text]"/>
      <dgm:spPr>
        <a:solidFill>
          <a:srgbClr val="1810B0"/>
        </a:solidFill>
      </dgm:spPr>
      <dgm:t>
        <a:bodyPr/>
        <a:lstStyle/>
        <a:p>
          <a:r>
            <a:rPr lang="en-GB" dirty="0" smtClean="0"/>
            <a:t>Organisations</a:t>
          </a:r>
          <a:endParaRPr lang="en-GB" dirty="0"/>
        </a:p>
      </dgm:t>
    </dgm:pt>
    <dgm:pt modelId="{6731BCEE-234A-46EA-B3FD-802DF58D78B2}" type="parTrans" cxnId="{D2DBE843-ED8F-4C9D-BEFF-804E0C80FE98}">
      <dgm:prSet/>
      <dgm:spPr/>
      <dgm:t>
        <a:bodyPr/>
        <a:lstStyle/>
        <a:p>
          <a:endParaRPr lang="en-GB"/>
        </a:p>
      </dgm:t>
    </dgm:pt>
    <dgm:pt modelId="{A9DEEDC5-525D-4829-AD22-9F5FFB1BAF24}" type="sibTrans" cxnId="{D2DBE843-ED8F-4C9D-BEFF-804E0C80FE98}">
      <dgm:prSet/>
      <dgm:spPr>
        <a:solidFill>
          <a:srgbClr val="1810B0"/>
        </a:solidFill>
      </dgm:spPr>
      <dgm:t>
        <a:bodyPr/>
        <a:lstStyle/>
        <a:p>
          <a:endParaRPr lang="en-GB"/>
        </a:p>
      </dgm:t>
    </dgm:pt>
    <dgm:pt modelId="{A0CD06DB-B5C4-499F-A808-B464F127BD93}">
      <dgm:prSet phldrT="[Text]"/>
      <dgm:spPr>
        <a:solidFill>
          <a:srgbClr val="22DB03"/>
        </a:solidFill>
      </dgm:spPr>
      <dgm:t>
        <a:bodyPr/>
        <a:lstStyle/>
        <a:p>
          <a:r>
            <a:rPr lang="en-GB" dirty="0" smtClean="0"/>
            <a:t>Young People</a:t>
          </a:r>
          <a:endParaRPr lang="en-GB" dirty="0"/>
        </a:p>
      </dgm:t>
    </dgm:pt>
    <dgm:pt modelId="{542005AC-3A23-41B9-A555-A7B6B2879429}" type="parTrans" cxnId="{338CCD49-A706-4C24-91D0-35CE18A09906}">
      <dgm:prSet/>
      <dgm:spPr/>
      <dgm:t>
        <a:bodyPr/>
        <a:lstStyle/>
        <a:p>
          <a:endParaRPr lang="en-GB"/>
        </a:p>
      </dgm:t>
    </dgm:pt>
    <dgm:pt modelId="{C454413B-BD4C-446A-AE92-B448C87C5D90}" type="sibTrans" cxnId="{338CCD49-A706-4C24-91D0-35CE18A09906}">
      <dgm:prSet/>
      <dgm:spPr>
        <a:solidFill>
          <a:srgbClr val="22DB03"/>
        </a:solidFill>
      </dgm:spPr>
      <dgm:t>
        <a:bodyPr/>
        <a:lstStyle/>
        <a:p>
          <a:endParaRPr lang="en-GB"/>
        </a:p>
      </dgm:t>
    </dgm:pt>
    <dgm:pt modelId="{F69B0B73-3B41-45FF-BFB2-94D95D86DE82}">
      <dgm:prSet phldrT="[Text]"/>
      <dgm:spPr>
        <a:solidFill>
          <a:srgbClr val="FFFF00"/>
        </a:solidFill>
      </dgm:spPr>
      <dgm:t>
        <a:bodyPr/>
        <a:lstStyle/>
        <a:p>
          <a:r>
            <a:rPr lang="en-GB" dirty="0" smtClean="0">
              <a:solidFill>
                <a:schemeClr val="bg1"/>
              </a:solidFill>
            </a:rPr>
            <a:t>Volunteers</a:t>
          </a:r>
          <a:endParaRPr lang="en-GB" dirty="0">
            <a:solidFill>
              <a:schemeClr val="bg1"/>
            </a:solidFill>
          </a:endParaRPr>
        </a:p>
      </dgm:t>
    </dgm:pt>
    <dgm:pt modelId="{CEE30F8C-65A3-44F9-B2D9-6BED4AD21194}" type="parTrans" cxnId="{2906D0ED-224A-4B27-BFED-ABC889E90D8B}">
      <dgm:prSet/>
      <dgm:spPr/>
      <dgm:t>
        <a:bodyPr/>
        <a:lstStyle/>
        <a:p>
          <a:endParaRPr lang="en-GB"/>
        </a:p>
      </dgm:t>
    </dgm:pt>
    <dgm:pt modelId="{E13EE19E-3B8C-4223-A3E7-AF01D2BFDE5C}" type="sibTrans" cxnId="{2906D0ED-224A-4B27-BFED-ABC889E90D8B}">
      <dgm:prSet/>
      <dgm:spPr>
        <a:solidFill>
          <a:srgbClr val="FFFF00"/>
        </a:solidFill>
      </dgm:spPr>
      <dgm:t>
        <a:bodyPr/>
        <a:lstStyle/>
        <a:p>
          <a:endParaRPr lang="en-GB"/>
        </a:p>
      </dgm:t>
    </dgm:pt>
    <dgm:pt modelId="{52238525-5E67-4C27-B7FA-8E8E141E6530}" type="pres">
      <dgm:prSet presAssocID="{E7047C20-9060-4B42-B249-C16C188EB141}" presName="composite" presStyleCnt="0">
        <dgm:presLayoutVars>
          <dgm:chMax val="3"/>
          <dgm:animLvl val="lvl"/>
          <dgm:resizeHandles val="exact"/>
        </dgm:presLayoutVars>
      </dgm:prSet>
      <dgm:spPr/>
    </dgm:pt>
    <dgm:pt modelId="{12EB3838-58F8-49B6-87C4-2AD46B50D666}" type="pres">
      <dgm:prSet presAssocID="{41B2C810-AA6C-4C28-806F-63C3923C9226}" presName="gear1" presStyleLbl="node1" presStyleIdx="0" presStyleCnt="3">
        <dgm:presLayoutVars>
          <dgm:chMax val="1"/>
          <dgm:bulletEnabled val="1"/>
        </dgm:presLayoutVars>
      </dgm:prSet>
      <dgm:spPr/>
      <dgm:t>
        <a:bodyPr/>
        <a:lstStyle/>
        <a:p>
          <a:endParaRPr lang="en-GB"/>
        </a:p>
      </dgm:t>
    </dgm:pt>
    <dgm:pt modelId="{EC13FC3F-6C79-4F60-8DB0-8F22A868B1F7}" type="pres">
      <dgm:prSet presAssocID="{41B2C810-AA6C-4C28-806F-63C3923C9226}" presName="gear1srcNode" presStyleLbl="node1" presStyleIdx="0" presStyleCnt="3"/>
      <dgm:spPr/>
      <dgm:t>
        <a:bodyPr/>
        <a:lstStyle/>
        <a:p>
          <a:endParaRPr lang="en-GB"/>
        </a:p>
      </dgm:t>
    </dgm:pt>
    <dgm:pt modelId="{574A213C-5C8F-4CCE-BA92-6585F7D3AFE1}" type="pres">
      <dgm:prSet presAssocID="{41B2C810-AA6C-4C28-806F-63C3923C9226}" presName="gear1dstNode" presStyleLbl="node1" presStyleIdx="0" presStyleCnt="3"/>
      <dgm:spPr/>
      <dgm:t>
        <a:bodyPr/>
        <a:lstStyle/>
        <a:p>
          <a:endParaRPr lang="en-GB"/>
        </a:p>
      </dgm:t>
    </dgm:pt>
    <dgm:pt modelId="{BCE9686C-7587-465B-B032-BD28306DE89A}" type="pres">
      <dgm:prSet presAssocID="{A0CD06DB-B5C4-499F-A808-B464F127BD93}" presName="gear2" presStyleLbl="node1" presStyleIdx="1" presStyleCnt="3">
        <dgm:presLayoutVars>
          <dgm:chMax val="1"/>
          <dgm:bulletEnabled val="1"/>
        </dgm:presLayoutVars>
      </dgm:prSet>
      <dgm:spPr/>
      <dgm:t>
        <a:bodyPr/>
        <a:lstStyle/>
        <a:p>
          <a:endParaRPr lang="en-GB"/>
        </a:p>
      </dgm:t>
    </dgm:pt>
    <dgm:pt modelId="{5EFB8AED-D61D-472B-AE98-BF97DCAD7D8A}" type="pres">
      <dgm:prSet presAssocID="{A0CD06DB-B5C4-499F-A808-B464F127BD93}" presName="gear2srcNode" presStyleLbl="node1" presStyleIdx="1" presStyleCnt="3"/>
      <dgm:spPr/>
      <dgm:t>
        <a:bodyPr/>
        <a:lstStyle/>
        <a:p>
          <a:endParaRPr lang="en-GB"/>
        </a:p>
      </dgm:t>
    </dgm:pt>
    <dgm:pt modelId="{6B3E5127-E72A-4EC8-95B2-3D5620AF9996}" type="pres">
      <dgm:prSet presAssocID="{A0CD06DB-B5C4-499F-A808-B464F127BD93}" presName="gear2dstNode" presStyleLbl="node1" presStyleIdx="1" presStyleCnt="3"/>
      <dgm:spPr/>
      <dgm:t>
        <a:bodyPr/>
        <a:lstStyle/>
        <a:p>
          <a:endParaRPr lang="en-GB"/>
        </a:p>
      </dgm:t>
    </dgm:pt>
    <dgm:pt modelId="{3892833E-1A33-4B5D-9B88-AD7A2AF71FB4}" type="pres">
      <dgm:prSet presAssocID="{F69B0B73-3B41-45FF-BFB2-94D95D86DE82}" presName="gear3" presStyleLbl="node1" presStyleIdx="2" presStyleCnt="3"/>
      <dgm:spPr/>
      <dgm:t>
        <a:bodyPr/>
        <a:lstStyle/>
        <a:p>
          <a:endParaRPr lang="en-GB"/>
        </a:p>
      </dgm:t>
    </dgm:pt>
    <dgm:pt modelId="{7D88B4C7-ABB1-4BFB-9684-E10FF26E5CDC}" type="pres">
      <dgm:prSet presAssocID="{F69B0B73-3B41-45FF-BFB2-94D95D86DE82}" presName="gear3tx" presStyleLbl="node1" presStyleIdx="2" presStyleCnt="3">
        <dgm:presLayoutVars>
          <dgm:chMax val="1"/>
          <dgm:bulletEnabled val="1"/>
        </dgm:presLayoutVars>
      </dgm:prSet>
      <dgm:spPr/>
      <dgm:t>
        <a:bodyPr/>
        <a:lstStyle/>
        <a:p>
          <a:endParaRPr lang="en-GB"/>
        </a:p>
      </dgm:t>
    </dgm:pt>
    <dgm:pt modelId="{E199E756-B2BB-49E3-AC21-A72E627B2A71}" type="pres">
      <dgm:prSet presAssocID="{F69B0B73-3B41-45FF-BFB2-94D95D86DE82}" presName="gear3srcNode" presStyleLbl="node1" presStyleIdx="2" presStyleCnt="3"/>
      <dgm:spPr/>
      <dgm:t>
        <a:bodyPr/>
        <a:lstStyle/>
        <a:p>
          <a:endParaRPr lang="en-GB"/>
        </a:p>
      </dgm:t>
    </dgm:pt>
    <dgm:pt modelId="{04D82EB0-6DF4-472D-A1C7-81FEDDDB2F7C}" type="pres">
      <dgm:prSet presAssocID="{F69B0B73-3B41-45FF-BFB2-94D95D86DE82}" presName="gear3dstNode" presStyleLbl="node1" presStyleIdx="2" presStyleCnt="3"/>
      <dgm:spPr/>
      <dgm:t>
        <a:bodyPr/>
        <a:lstStyle/>
        <a:p>
          <a:endParaRPr lang="en-GB"/>
        </a:p>
      </dgm:t>
    </dgm:pt>
    <dgm:pt modelId="{E6E903D6-514A-44BD-BA36-4CCFE9A49DEC}" type="pres">
      <dgm:prSet presAssocID="{A9DEEDC5-525D-4829-AD22-9F5FFB1BAF24}" presName="connector1" presStyleLbl="sibTrans2D1" presStyleIdx="0" presStyleCnt="3"/>
      <dgm:spPr/>
      <dgm:t>
        <a:bodyPr/>
        <a:lstStyle/>
        <a:p>
          <a:endParaRPr lang="en-GB"/>
        </a:p>
      </dgm:t>
    </dgm:pt>
    <dgm:pt modelId="{88FA8883-A419-4C47-9B62-DC2B8C1877F1}" type="pres">
      <dgm:prSet presAssocID="{C454413B-BD4C-446A-AE92-B448C87C5D90}" presName="connector2" presStyleLbl="sibTrans2D1" presStyleIdx="1" presStyleCnt="3"/>
      <dgm:spPr/>
      <dgm:t>
        <a:bodyPr/>
        <a:lstStyle/>
        <a:p>
          <a:endParaRPr lang="en-GB"/>
        </a:p>
      </dgm:t>
    </dgm:pt>
    <dgm:pt modelId="{ED66DDC2-4BA8-4D96-A018-6C05A9AE310D}" type="pres">
      <dgm:prSet presAssocID="{E13EE19E-3B8C-4223-A3E7-AF01D2BFDE5C}" presName="connector3" presStyleLbl="sibTrans2D1" presStyleIdx="2" presStyleCnt="3"/>
      <dgm:spPr/>
      <dgm:t>
        <a:bodyPr/>
        <a:lstStyle/>
        <a:p>
          <a:endParaRPr lang="en-GB"/>
        </a:p>
      </dgm:t>
    </dgm:pt>
  </dgm:ptLst>
  <dgm:cxnLst>
    <dgm:cxn modelId="{D2DBE843-ED8F-4C9D-BEFF-804E0C80FE98}" srcId="{E7047C20-9060-4B42-B249-C16C188EB141}" destId="{41B2C810-AA6C-4C28-806F-63C3923C9226}" srcOrd="0" destOrd="0" parTransId="{6731BCEE-234A-46EA-B3FD-802DF58D78B2}" sibTransId="{A9DEEDC5-525D-4829-AD22-9F5FFB1BAF24}"/>
    <dgm:cxn modelId="{0B9B796F-0240-4C66-9351-F45EF3D2277F}" type="presOf" srcId="{C454413B-BD4C-446A-AE92-B448C87C5D90}" destId="{88FA8883-A419-4C47-9B62-DC2B8C1877F1}" srcOrd="0" destOrd="0" presId="urn:microsoft.com/office/officeart/2005/8/layout/gear1"/>
    <dgm:cxn modelId="{C10F97FC-26E1-420D-859A-D08B12B1CEC3}" type="presOf" srcId="{E7047C20-9060-4B42-B249-C16C188EB141}" destId="{52238525-5E67-4C27-B7FA-8E8E141E6530}" srcOrd="0" destOrd="0" presId="urn:microsoft.com/office/officeart/2005/8/layout/gear1"/>
    <dgm:cxn modelId="{D5BC0096-22FC-4C98-9E95-2770BBAB0B09}" type="presOf" srcId="{F69B0B73-3B41-45FF-BFB2-94D95D86DE82}" destId="{E199E756-B2BB-49E3-AC21-A72E627B2A71}" srcOrd="2" destOrd="0" presId="urn:microsoft.com/office/officeart/2005/8/layout/gear1"/>
    <dgm:cxn modelId="{66B5F9AF-0E95-48DF-845F-5D35C024D2E6}" type="presOf" srcId="{41B2C810-AA6C-4C28-806F-63C3923C9226}" destId="{EC13FC3F-6C79-4F60-8DB0-8F22A868B1F7}" srcOrd="1" destOrd="0" presId="urn:microsoft.com/office/officeart/2005/8/layout/gear1"/>
    <dgm:cxn modelId="{CA0F47D5-B2FE-4DEF-818B-7662799DD3E0}" type="presOf" srcId="{F69B0B73-3B41-45FF-BFB2-94D95D86DE82}" destId="{3892833E-1A33-4B5D-9B88-AD7A2AF71FB4}" srcOrd="0" destOrd="0" presId="urn:microsoft.com/office/officeart/2005/8/layout/gear1"/>
    <dgm:cxn modelId="{081CEEEA-B176-44B9-BA32-AA3AAF55A441}" type="presOf" srcId="{A0CD06DB-B5C4-499F-A808-B464F127BD93}" destId="{5EFB8AED-D61D-472B-AE98-BF97DCAD7D8A}" srcOrd="1" destOrd="0" presId="urn:microsoft.com/office/officeart/2005/8/layout/gear1"/>
    <dgm:cxn modelId="{B49460CD-31E2-42D2-AC86-88AFA906243D}" type="presOf" srcId="{F69B0B73-3B41-45FF-BFB2-94D95D86DE82}" destId="{04D82EB0-6DF4-472D-A1C7-81FEDDDB2F7C}" srcOrd="3" destOrd="0" presId="urn:microsoft.com/office/officeart/2005/8/layout/gear1"/>
    <dgm:cxn modelId="{2B494AB7-FF44-4EC9-8D64-54C38B6AE86F}" type="presOf" srcId="{A9DEEDC5-525D-4829-AD22-9F5FFB1BAF24}" destId="{E6E903D6-514A-44BD-BA36-4CCFE9A49DEC}" srcOrd="0" destOrd="0" presId="urn:microsoft.com/office/officeart/2005/8/layout/gear1"/>
    <dgm:cxn modelId="{3A0BA7B2-351F-40E6-863B-C64674CE0A04}" type="presOf" srcId="{A0CD06DB-B5C4-499F-A808-B464F127BD93}" destId="{6B3E5127-E72A-4EC8-95B2-3D5620AF9996}" srcOrd="2" destOrd="0" presId="urn:microsoft.com/office/officeart/2005/8/layout/gear1"/>
    <dgm:cxn modelId="{A8A07742-E29D-4DC9-95CB-EE261D67CEC5}" type="presOf" srcId="{F69B0B73-3B41-45FF-BFB2-94D95D86DE82}" destId="{7D88B4C7-ABB1-4BFB-9684-E10FF26E5CDC}" srcOrd="1" destOrd="0" presId="urn:microsoft.com/office/officeart/2005/8/layout/gear1"/>
    <dgm:cxn modelId="{7F7FC74A-A8B1-402E-83C1-D66CD774AE87}" type="presOf" srcId="{A0CD06DB-B5C4-499F-A808-B464F127BD93}" destId="{BCE9686C-7587-465B-B032-BD28306DE89A}" srcOrd="0" destOrd="0" presId="urn:microsoft.com/office/officeart/2005/8/layout/gear1"/>
    <dgm:cxn modelId="{354521F3-840A-4601-B7F1-75F2CA56CE68}" type="presOf" srcId="{E13EE19E-3B8C-4223-A3E7-AF01D2BFDE5C}" destId="{ED66DDC2-4BA8-4D96-A018-6C05A9AE310D}" srcOrd="0" destOrd="0" presId="urn:microsoft.com/office/officeart/2005/8/layout/gear1"/>
    <dgm:cxn modelId="{338CCD49-A706-4C24-91D0-35CE18A09906}" srcId="{E7047C20-9060-4B42-B249-C16C188EB141}" destId="{A0CD06DB-B5C4-499F-A808-B464F127BD93}" srcOrd="1" destOrd="0" parTransId="{542005AC-3A23-41B9-A555-A7B6B2879429}" sibTransId="{C454413B-BD4C-446A-AE92-B448C87C5D90}"/>
    <dgm:cxn modelId="{2906D0ED-224A-4B27-BFED-ABC889E90D8B}" srcId="{E7047C20-9060-4B42-B249-C16C188EB141}" destId="{F69B0B73-3B41-45FF-BFB2-94D95D86DE82}" srcOrd="2" destOrd="0" parTransId="{CEE30F8C-65A3-44F9-B2D9-6BED4AD21194}" sibTransId="{E13EE19E-3B8C-4223-A3E7-AF01D2BFDE5C}"/>
    <dgm:cxn modelId="{19142997-F660-4ED3-B0E4-8EAF792FD65E}" type="presOf" srcId="{41B2C810-AA6C-4C28-806F-63C3923C9226}" destId="{12EB3838-58F8-49B6-87C4-2AD46B50D666}" srcOrd="0" destOrd="0" presId="urn:microsoft.com/office/officeart/2005/8/layout/gear1"/>
    <dgm:cxn modelId="{ED3E97E2-326A-4C89-B15E-4E98B6D7ADA1}" type="presOf" srcId="{41B2C810-AA6C-4C28-806F-63C3923C9226}" destId="{574A213C-5C8F-4CCE-BA92-6585F7D3AFE1}" srcOrd="2" destOrd="0" presId="urn:microsoft.com/office/officeart/2005/8/layout/gear1"/>
    <dgm:cxn modelId="{47A65C5A-F9E5-4AC8-A57E-D5DF9D71AD30}" type="presParOf" srcId="{52238525-5E67-4C27-B7FA-8E8E141E6530}" destId="{12EB3838-58F8-49B6-87C4-2AD46B50D666}" srcOrd="0" destOrd="0" presId="urn:microsoft.com/office/officeart/2005/8/layout/gear1"/>
    <dgm:cxn modelId="{704539FB-A59B-4523-9ED4-7C616BE7F274}" type="presParOf" srcId="{52238525-5E67-4C27-B7FA-8E8E141E6530}" destId="{EC13FC3F-6C79-4F60-8DB0-8F22A868B1F7}" srcOrd="1" destOrd="0" presId="urn:microsoft.com/office/officeart/2005/8/layout/gear1"/>
    <dgm:cxn modelId="{ED8AF515-FC9B-40C9-B12E-4A32B756AEA9}" type="presParOf" srcId="{52238525-5E67-4C27-B7FA-8E8E141E6530}" destId="{574A213C-5C8F-4CCE-BA92-6585F7D3AFE1}" srcOrd="2" destOrd="0" presId="urn:microsoft.com/office/officeart/2005/8/layout/gear1"/>
    <dgm:cxn modelId="{E40D05FF-5A9E-4717-BC0D-684DEE9E7EEA}" type="presParOf" srcId="{52238525-5E67-4C27-B7FA-8E8E141E6530}" destId="{BCE9686C-7587-465B-B032-BD28306DE89A}" srcOrd="3" destOrd="0" presId="urn:microsoft.com/office/officeart/2005/8/layout/gear1"/>
    <dgm:cxn modelId="{16FE0558-2A7D-48B0-8990-2FA9642E6B27}" type="presParOf" srcId="{52238525-5E67-4C27-B7FA-8E8E141E6530}" destId="{5EFB8AED-D61D-472B-AE98-BF97DCAD7D8A}" srcOrd="4" destOrd="0" presId="urn:microsoft.com/office/officeart/2005/8/layout/gear1"/>
    <dgm:cxn modelId="{957B8754-8090-4726-9A27-99E41F3BABC2}" type="presParOf" srcId="{52238525-5E67-4C27-B7FA-8E8E141E6530}" destId="{6B3E5127-E72A-4EC8-95B2-3D5620AF9996}" srcOrd="5" destOrd="0" presId="urn:microsoft.com/office/officeart/2005/8/layout/gear1"/>
    <dgm:cxn modelId="{83C3091F-16FA-4091-9FE3-62F970126B2E}" type="presParOf" srcId="{52238525-5E67-4C27-B7FA-8E8E141E6530}" destId="{3892833E-1A33-4B5D-9B88-AD7A2AF71FB4}" srcOrd="6" destOrd="0" presId="urn:microsoft.com/office/officeart/2005/8/layout/gear1"/>
    <dgm:cxn modelId="{24238808-5B11-4A46-AEA2-F317B99C8A9E}" type="presParOf" srcId="{52238525-5E67-4C27-B7FA-8E8E141E6530}" destId="{7D88B4C7-ABB1-4BFB-9684-E10FF26E5CDC}" srcOrd="7" destOrd="0" presId="urn:microsoft.com/office/officeart/2005/8/layout/gear1"/>
    <dgm:cxn modelId="{7B876221-A799-4048-9339-94CD2F2B4889}" type="presParOf" srcId="{52238525-5E67-4C27-B7FA-8E8E141E6530}" destId="{E199E756-B2BB-49E3-AC21-A72E627B2A71}" srcOrd="8" destOrd="0" presId="urn:microsoft.com/office/officeart/2005/8/layout/gear1"/>
    <dgm:cxn modelId="{BCD50390-95C6-4664-89B7-C39FBEC79B70}" type="presParOf" srcId="{52238525-5E67-4C27-B7FA-8E8E141E6530}" destId="{04D82EB0-6DF4-472D-A1C7-81FEDDDB2F7C}" srcOrd="9" destOrd="0" presId="urn:microsoft.com/office/officeart/2005/8/layout/gear1"/>
    <dgm:cxn modelId="{BC42978C-B4CA-4432-A1DD-6F3EDAA744DF}" type="presParOf" srcId="{52238525-5E67-4C27-B7FA-8E8E141E6530}" destId="{E6E903D6-514A-44BD-BA36-4CCFE9A49DEC}" srcOrd="10" destOrd="0" presId="urn:microsoft.com/office/officeart/2005/8/layout/gear1"/>
    <dgm:cxn modelId="{0B457CF3-2028-4242-814B-AB917F557BFB}" type="presParOf" srcId="{52238525-5E67-4C27-B7FA-8E8E141E6530}" destId="{88FA8883-A419-4C47-9B62-DC2B8C1877F1}" srcOrd="11" destOrd="0" presId="urn:microsoft.com/office/officeart/2005/8/layout/gear1"/>
    <dgm:cxn modelId="{EF70BC39-4E91-4707-88D3-59B945BD1D72}" type="presParOf" srcId="{52238525-5E67-4C27-B7FA-8E8E141E6530}" destId="{ED66DDC2-4BA8-4D96-A018-6C05A9AE310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3838-58F8-49B6-87C4-2AD46B50D666}">
      <dsp:nvSpPr>
        <dsp:cNvPr id="0" name=""/>
        <dsp:cNvSpPr/>
      </dsp:nvSpPr>
      <dsp:spPr>
        <a:xfrm>
          <a:off x="3296323" y="2412656"/>
          <a:ext cx="2948802" cy="2948802"/>
        </a:xfrm>
        <a:prstGeom prst="gear9">
          <a:avLst/>
        </a:prstGeom>
        <a:solidFill>
          <a:srgbClr val="1810B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Organisations</a:t>
          </a:r>
          <a:endParaRPr lang="en-GB" sz="1800" kern="1200" dirty="0"/>
        </a:p>
      </dsp:txBody>
      <dsp:txXfrm>
        <a:off x="3889163" y="3103399"/>
        <a:ext cx="1763122" cy="1515745"/>
      </dsp:txXfrm>
    </dsp:sp>
    <dsp:sp modelId="{BCE9686C-7587-465B-B032-BD28306DE89A}">
      <dsp:nvSpPr>
        <dsp:cNvPr id="0" name=""/>
        <dsp:cNvSpPr/>
      </dsp:nvSpPr>
      <dsp:spPr>
        <a:xfrm>
          <a:off x="1580656" y="1715666"/>
          <a:ext cx="2144583" cy="2144583"/>
        </a:xfrm>
        <a:prstGeom prst="gear6">
          <a:avLst/>
        </a:prstGeom>
        <a:solidFill>
          <a:srgbClr val="22DB0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Young People</a:t>
          </a:r>
          <a:endParaRPr lang="en-GB" sz="1800" kern="1200" dirty="0"/>
        </a:p>
      </dsp:txBody>
      <dsp:txXfrm>
        <a:off x="2120561" y="2258834"/>
        <a:ext cx="1064773" cy="1058247"/>
      </dsp:txXfrm>
    </dsp:sp>
    <dsp:sp modelId="{3892833E-1A33-4B5D-9B88-AD7A2AF71FB4}">
      <dsp:nvSpPr>
        <dsp:cNvPr id="0" name=""/>
        <dsp:cNvSpPr/>
      </dsp:nvSpPr>
      <dsp:spPr>
        <a:xfrm rot="20700000">
          <a:off x="2781841" y="236123"/>
          <a:ext cx="2101254" cy="2101254"/>
        </a:xfrm>
        <a:prstGeom prst="gear6">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Volunteers</a:t>
          </a:r>
          <a:endParaRPr lang="en-GB" sz="1800" kern="1200" dirty="0">
            <a:solidFill>
              <a:schemeClr val="bg1"/>
            </a:solidFill>
          </a:endParaRPr>
        </a:p>
      </dsp:txBody>
      <dsp:txXfrm rot="-20700000">
        <a:off x="3242708" y="696989"/>
        <a:ext cx="1179520" cy="1179520"/>
      </dsp:txXfrm>
    </dsp:sp>
    <dsp:sp modelId="{E6E903D6-514A-44BD-BA36-4CCFE9A49DEC}">
      <dsp:nvSpPr>
        <dsp:cNvPr id="0" name=""/>
        <dsp:cNvSpPr/>
      </dsp:nvSpPr>
      <dsp:spPr>
        <a:xfrm>
          <a:off x="3082604" y="1960241"/>
          <a:ext cx="3774467" cy="3774467"/>
        </a:xfrm>
        <a:prstGeom prst="circularArrow">
          <a:avLst>
            <a:gd name="adj1" fmla="val 4688"/>
            <a:gd name="adj2" fmla="val 299029"/>
            <a:gd name="adj3" fmla="val 2538428"/>
            <a:gd name="adj4" fmla="val 15814125"/>
            <a:gd name="adj5" fmla="val 5469"/>
          </a:avLst>
        </a:prstGeom>
        <a:solidFill>
          <a:srgbClr val="1810B0"/>
        </a:solidFill>
        <a:ln>
          <a:noFill/>
        </a:ln>
        <a:effectLst/>
      </dsp:spPr>
      <dsp:style>
        <a:lnRef idx="0">
          <a:scrgbClr r="0" g="0" b="0"/>
        </a:lnRef>
        <a:fillRef idx="1">
          <a:scrgbClr r="0" g="0" b="0"/>
        </a:fillRef>
        <a:effectRef idx="0">
          <a:scrgbClr r="0" g="0" b="0"/>
        </a:effectRef>
        <a:fontRef idx="minor">
          <a:schemeClr val="lt1"/>
        </a:fontRef>
      </dsp:style>
    </dsp:sp>
    <dsp:sp modelId="{88FA8883-A419-4C47-9B62-DC2B8C1877F1}">
      <dsp:nvSpPr>
        <dsp:cNvPr id="0" name=""/>
        <dsp:cNvSpPr/>
      </dsp:nvSpPr>
      <dsp:spPr>
        <a:xfrm>
          <a:off x="1200854" y="1236142"/>
          <a:ext cx="2742386" cy="2742386"/>
        </a:xfrm>
        <a:prstGeom prst="leftCircularArrow">
          <a:avLst>
            <a:gd name="adj1" fmla="val 6452"/>
            <a:gd name="adj2" fmla="val 429999"/>
            <a:gd name="adj3" fmla="val 10489124"/>
            <a:gd name="adj4" fmla="val 14837806"/>
            <a:gd name="adj5" fmla="val 7527"/>
          </a:avLst>
        </a:prstGeom>
        <a:solidFill>
          <a:srgbClr val="22DB03"/>
        </a:solidFill>
        <a:ln>
          <a:noFill/>
        </a:ln>
        <a:effectLst/>
      </dsp:spPr>
      <dsp:style>
        <a:lnRef idx="0">
          <a:scrgbClr r="0" g="0" b="0"/>
        </a:lnRef>
        <a:fillRef idx="1">
          <a:scrgbClr r="0" g="0" b="0"/>
        </a:fillRef>
        <a:effectRef idx="0">
          <a:scrgbClr r="0" g="0" b="0"/>
        </a:effectRef>
        <a:fontRef idx="minor">
          <a:schemeClr val="lt1"/>
        </a:fontRef>
      </dsp:style>
    </dsp:sp>
    <dsp:sp modelId="{ED66DDC2-4BA8-4D96-A018-6C05A9AE310D}">
      <dsp:nvSpPr>
        <dsp:cNvPr id="0" name=""/>
        <dsp:cNvSpPr/>
      </dsp:nvSpPr>
      <dsp:spPr>
        <a:xfrm>
          <a:off x="2295800" y="-229139"/>
          <a:ext cx="2956844" cy="2956844"/>
        </a:xfrm>
        <a:prstGeom prst="circularArrow">
          <a:avLst>
            <a:gd name="adj1" fmla="val 5984"/>
            <a:gd name="adj2" fmla="val 394124"/>
            <a:gd name="adj3" fmla="val 13313824"/>
            <a:gd name="adj4" fmla="val 10508221"/>
            <a:gd name="adj5" fmla="val 6981"/>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D009-AAE2-4735-B025-BD4E82142B18}" type="datetimeFigureOut">
              <a:rPr lang="en-GB" smtClean="0"/>
              <a:pPr/>
              <a:t>12/11/2014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3F408-FD2F-4F98-9E04-F1972EE2A797}" type="slidenum">
              <a:rPr lang="en-GB" smtClean="0"/>
              <a:pPr/>
              <a:t>‹#›</a:t>
            </a:fld>
            <a:endParaRPr lang="en-GB"/>
          </a:p>
        </p:txBody>
      </p:sp>
    </p:spTree>
    <p:extLst>
      <p:ext uri="{BB962C8B-B14F-4D97-AF65-F5344CB8AC3E}">
        <p14:creationId xmlns:p14="http://schemas.microsoft.com/office/powerpoint/2010/main" val="24103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olunteerscotland.org.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84005" indent="-384005" eaLnBrk="1" fontAlgn="auto" hangingPunct="1">
              <a:spcBef>
                <a:spcPts val="0"/>
              </a:spcBef>
              <a:spcAft>
                <a:spcPts val="0"/>
              </a:spcAft>
              <a:buFontTx/>
              <a:buChar char="•"/>
              <a:defRPr/>
            </a:pPr>
            <a:r>
              <a:rPr lang="en-US" sz="1800" dirty="0" smtClean="0">
                <a:latin typeface="Arial" pitchFamily="34" charset="0"/>
                <a:cs typeface="Arial" pitchFamily="34" charset="0"/>
              </a:rPr>
              <a:t>Introduce VCB and my role </a:t>
            </a:r>
          </a:p>
          <a:p>
            <a:pPr marL="384005" indent="-384005" eaLnBrk="1" fontAlgn="auto" hangingPunct="1">
              <a:spcBef>
                <a:spcPts val="0"/>
              </a:spcBef>
              <a:spcAft>
                <a:spcPts val="0"/>
              </a:spcAft>
              <a:buFontTx/>
              <a:buChar char="•"/>
              <a:defRPr/>
            </a:pPr>
            <a:r>
              <a:rPr lang="en-US" sz="1800" dirty="0" smtClean="0">
                <a:latin typeface="Arial" pitchFamily="34" charset="0"/>
                <a:cs typeface="Arial" pitchFamily="34" charset="0"/>
              </a:rPr>
              <a:t>Matching agency – match volunteers to opportunities</a:t>
            </a:r>
          </a:p>
          <a:p>
            <a:pPr marL="384005" indent="-384005" eaLnBrk="1" fontAlgn="auto" hangingPunct="1">
              <a:spcBef>
                <a:spcPts val="0"/>
              </a:spcBef>
              <a:spcAft>
                <a:spcPts val="0"/>
              </a:spcAft>
              <a:buFontTx/>
              <a:buChar char="•"/>
              <a:defRPr/>
            </a:pPr>
            <a:r>
              <a:rPr lang="en-US" sz="1800" dirty="0" smtClean="0">
                <a:latin typeface="Arial" pitchFamily="34" charset="0"/>
                <a:cs typeface="Arial" pitchFamily="34" charset="0"/>
              </a:rPr>
              <a:t>Database of volunteers </a:t>
            </a:r>
            <a:r>
              <a:rPr lang="en-US" sz="1800" b="1" dirty="0" smtClean="0">
                <a:latin typeface="Arial" pitchFamily="34" charset="0"/>
                <a:cs typeface="Arial" pitchFamily="34" charset="0"/>
              </a:rPr>
              <a:t>approx 3,800</a:t>
            </a:r>
          </a:p>
          <a:p>
            <a:pPr marL="384005" indent="-384005" eaLnBrk="1" fontAlgn="auto" hangingPunct="1">
              <a:spcBef>
                <a:spcPts val="0"/>
              </a:spcBef>
              <a:spcAft>
                <a:spcPts val="0"/>
              </a:spcAft>
              <a:defRPr/>
            </a:pPr>
            <a:r>
              <a:rPr lang="en-US" sz="1800" dirty="0" smtClean="0">
                <a:latin typeface="Arial" pitchFamily="34" charset="0"/>
                <a:cs typeface="Arial" pitchFamily="34" charset="0"/>
              </a:rPr>
              <a:t>	Under 25’s approx </a:t>
            </a:r>
            <a:r>
              <a:rPr lang="en-US" sz="1800" b="1" dirty="0" smtClean="0">
                <a:latin typeface="Arial" pitchFamily="34" charset="0"/>
                <a:cs typeface="Arial" pitchFamily="34" charset="0"/>
              </a:rPr>
              <a:t>2,000</a:t>
            </a:r>
            <a:r>
              <a:rPr lang="en-US" sz="1800" dirty="0" smtClean="0">
                <a:latin typeface="Arial" pitchFamily="34" charset="0"/>
                <a:cs typeface="Arial" pitchFamily="34" charset="0"/>
              </a:rPr>
              <a:t>  around </a:t>
            </a:r>
            <a:r>
              <a:rPr lang="en-US" sz="1800" b="1" dirty="0" smtClean="0">
                <a:latin typeface="Arial" pitchFamily="34" charset="0"/>
                <a:cs typeface="Arial" pitchFamily="34" charset="0"/>
              </a:rPr>
              <a:t>53% of registered volunteers</a:t>
            </a:r>
          </a:p>
          <a:p>
            <a:pPr marL="384005" indent="-384005" eaLnBrk="1" fontAlgn="auto" hangingPunct="1">
              <a:spcBef>
                <a:spcPts val="0"/>
              </a:spcBef>
              <a:spcAft>
                <a:spcPts val="0"/>
              </a:spcAft>
              <a:defRPr/>
            </a:pPr>
            <a:endParaRPr lang="en-US" sz="1800" dirty="0" smtClean="0">
              <a:latin typeface="Arial" pitchFamily="34" charset="0"/>
              <a:cs typeface="Arial" pitchFamily="34" charset="0"/>
            </a:endParaRPr>
          </a:p>
          <a:p>
            <a:pPr marL="384005" indent="-384005" eaLnBrk="1" fontAlgn="auto" hangingPunct="1">
              <a:spcBef>
                <a:spcPts val="0"/>
              </a:spcBef>
              <a:spcAft>
                <a:spcPts val="0"/>
              </a:spcAft>
              <a:defRPr/>
            </a:pPr>
            <a:r>
              <a:rPr lang="en-US" sz="1800" dirty="0" smtClean="0">
                <a:latin typeface="Arial" pitchFamily="34" charset="0"/>
                <a:cs typeface="Arial" pitchFamily="34" charset="0"/>
              </a:rPr>
              <a:t>We will: 	</a:t>
            </a:r>
          </a:p>
          <a:p>
            <a:pPr marL="384005" indent="-384005" eaLnBrk="1" fontAlgn="auto" hangingPunct="1">
              <a:spcBef>
                <a:spcPts val="0"/>
              </a:spcBef>
              <a:spcAft>
                <a:spcPts val="0"/>
              </a:spcAft>
              <a:buFont typeface="Arial" pitchFamily="34" charset="0"/>
              <a:buChar char="•"/>
              <a:defRPr/>
            </a:pPr>
            <a:r>
              <a:rPr lang="en-US" sz="1800" dirty="0" smtClean="0">
                <a:latin typeface="Arial" pitchFamily="34" charset="0"/>
                <a:cs typeface="Arial" pitchFamily="34" charset="0"/>
              </a:rPr>
              <a:t>look at what volunteering is</a:t>
            </a:r>
          </a:p>
          <a:p>
            <a:pPr marL="384005" indent="-384005" eaLnBrk="1" fontAlgn="auto" hangingPunct="1">
              <a:spcBef>
                <a:spcPts val="0"/>
              </a:spcBef>
              <a:spcAft>
                <a:spcPts val="0"/>
              </a:spcAft>
              <a:buFont typeface="Arial" pitchFamily="34" charset="0"/>
              <a:buChar char="•"/>
              <a:defRPr/>
            </a:pPr>
            <a:r>
              <a:rPr lang="en-US" sz="1800" dirty="0" smtClean="0">
                <a:latin typeface="Arial" pitchFamily="34" charset="0"/>
                <a:cs typeface="Arial" pitchFamily="34" charset="0"/>
              </a:rPr>
              <a:t>the benefits of volunteering</a:t>
            </a:r>
          </a:p>
          <a:p>
            <a:pPr marL="384005" indent="-384005" eaLnBrk="1" fontAlgn="auto" hangingPunct="1">
              <a:spcBef>
                <a:spcPts val="0"/>
              </a:spcBef>
              <a:spcAft>
                <a:spcPts val="0"/>
              </a:spcAft>
              <a:buFont typeface="Arial" pitchFamily="34" charset="0"/>
              <a:buChar char="•"/>
              <a:defRPr/>
            </a:pPr>
            <a:r>
              <a:rPr lang="en-US" sz="1800" dirty="0" smtClean="0">
                <a:latin typeface="Arial" pitchFamily="34" charset="0"/>
                <a:cs typeface="Arial" pitchFamily="34" charset="0"/>
              </a:rPr>
              <a:t>opportunities, what’s available &amp; how you can become involved</a:t>
            </a:r>
          </a:p>
          <a:p>
            <a:pPr marL="384005" indent="-384005" eaLnBrk="1" fontAlgn="auto" hangingPunct="1">
              <a:spcBef>
                <a:spcPts val="0"/>
              </a:spcBef>
              <a:spcAft>
                <a:spcPts val="0"/>
              </a:spcAft>
              <a:buFont typeface="Arial" pitchFamily="34" charset="0"/>
              <a:buChar char="•"/>
              <a:defRPr/>
            </a:pPr>
            <a:r>
              <a:rPr lang="en-US" sz="1800" dirty="0" smtClean="0">
                <a:latin typeface="Arial" pitchFamily="34" charset="0"/>
                <a:cs typeface="Arial" pitchFamily="34" charset="0"/>
              </a:rPr>
              <a:t>VCB Website</a:t>
            </a:r>
          </a:p>
          <a:p>
            <a:pPr marL="384005" indent="-384005" eaLnBrk="1" fontAlgn="auto" hangingPunct="1">
              <a:spcBef>
                <a:spcPts val="0"/>
              </a:spcBef>
              <a:spcAft>
                <a:spcPts val="0"/>
              </a:spcAft>
              <a:buFont typeface="Arial" pitchFamily="34" charset="0"/>
              <a:buChar char="•"/>
              <a:defRPr/>
            </a:pPr>
            <a:r>
              <a:rPr lang="en-US" sz="1800" dirty="0" smtClean="0">
                <a:latin typeface="Arial" pitchFamily="34" charset="0"/>
                <a:cs typeface="Arial" pitchFamily="34" charset="0"/>
              </a:rPr>
              <a:t>recognition and award schemes available to you and </a:t>
            </a:r>
            <a:r>
              <a:rPr lang="en-US" sz="1800" dirty="0" err="1" smtClean="0">
                <a:latin typeface="Arial" pitchFamily="34" charset="0"/>
                <a:cs typeface="Arial" pitchFamily="34" charset="0"/>
              </a:rPr>
              <a:t>saltire</a:t>
            </a:r>
            <a:r>
              <a:rPr lang="en-US" sz="1800" dirty="0" smtClean="0">
                <a:latin typeface="Arial" pitchFamily="34" charset="0"/>
                <a:cs typeface="Arial" pitchFamily="34" charset="0"/>
              </a:rPr>
              <a:t> website</a:t>
            </a:r>
          </a:p>
          <a:p>
            <a:pPr eaLnBrk="1" fontAlgn="auto" hangingPunct="1">
              <a:spcBef>
                <a:spcPts val="0"/>
              </a:spcBef>
              <a:spcAft>
                <a:spcPts val="0"/>
              </a:spcAft>
              <a:defRPr/>
            </a:pPr>
            <a:endParaRPr lang="en-GB" dirty="0"/>
          </a:p>
        </p:txBody>
      </p:sp>
      <p:sp>
        <p:nvSpPr>
          <p:cNvPr id="37892"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05A6C78B-8B08-4B0E-85EB-42653540294B}"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Eyemouth</a:t>
            </a:r>
            <a:r>
              <a:rPr lang="en-GB" baseline="0" dirty="0" smtClean="0"/>
              <a:t> High </a:t>
            </a:r>
            <a:r>
              <a:rPr lang="en-GB" baseline="0" smtClean="0"/>
              <a:t>School’s </a:t>
            </a:r>
            <a:r>
              <a:rPr lang="en-GB" smtClean="0"/>
              <a:t>Resilient</a:t>
            </a:r>
            <a:r>
              <a:rPr lang="en-GB" baseline="0" smtClean="0"/>
              <a:t> </a:t>
            </a:r>
            <a:r>
              <a:rPr lang="en-GB" baseline="0" dirty="0" smtClean="0"/>
              <a:t>Communities Film – </a:t>
            </a:r>
            <a:r>
              <a:rPr lang="en-GB" baseline="0" dirty="0" err="1" smtClean="0"/>
              <a:t>5m27s</a:t>
            </a:r>
            <a:endParaRPr lang="en-GB" dirty="0"/>
          </a:p>
        </p:txBody>
      </p:sp>
      <p:sp>
        <p:nvSpPr>
          <p:cNvPr id="4" name="Slide Number Placeholder 3"/>
          <p:cNvSpPr>
            <a:spLocks noGrp="1"/>
          </p:cNvSpPr>
          <p:nvPr>
            <p:ph type="sldNum" sz="quarter" idx="10"/>
          </p:nvPr>
        </p:nvSpPr>
        <p:spPr/>
        <p:txBody>
          <a:bodyPr/>
          <a:lstStyle/>
          <a:p>
            <a:fld id="{D3E3F408-FD2F-4F98-9E04-F1972EE2A797}"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2108148" y="396374"/>
            <a:ext cx="4654225" cy="8446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GB" altLang="en-US" sz="1800"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800" dirty="0" smtClean="0">
              <a:latin typeface="Arial" charset="0"/>
              <a:cs typeface="Arial" charset="0"/>
            </a:endParaRPr>
          </a:p>
        </p:txBody>
      </p:sp>
      <p:sp>
        <p:nvSpPr>
          <p:cNvPr id="49156"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439F2A-7A49-450C-8D56-97C40390F75C}" type="slidenum">
              <a:rPr lang="en-GB" altLang="en-US"/>
              <a:pPr eaLnBrk="1" hangingPunct="1"/>
              <a:t>17</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50180"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7A1AB3-3345-4DCA-88D7-0FD31615CD48}" type="slidenum">
              <a:rPr lang="en-GB" altLang="en-US"/>
              <a:pPr eaLnBrk="1" hangingPunct="1"/>
              <a:t>18</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51204"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DDCAF0-8DC2-4CE2-9A07-1A9513F72B54}" type="slidenum">
              <a:rPr lang="en-GB" altLang="en-US"/>
              <a:pPr eaLnBrk="1" hangingPunct="1"/>
              <a:t>19</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endParaRPr lang="en-GB" dirty="0"/>
          </a:p>
        </p:txBody>
      </p:sp>
      <p:sp>
        <p:nvSpPr>
          <p:cNvPr id="52228"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F91B43-8CDA-4012-8217-006652DD8EA5}" type="slidenum">
              <a:rPr lang="en-GB" altLang="en-US"/>
              <a:pPr eaLnBrk="1" hangingPunct="1"/>
              <a:t>20</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1" smtClean="0">
                <a:latin typeface="Arial" charset="0"/>
                <a:cs typeface="Arial" charset="0"/>
              </a:rPr>
              <a:t>Saltire Ambassadors</a:t>
            </a:r>
            <a:r>
              <a:rPr lang="en-GB" smtClean="0">
                <a:latin typeface="Arial" charset="0"/>
                <a:cs typeface="Arial" charset="0"/>
              </a:rPr>
              <a:t>: young people who have completed the 200 hour Ascent will be invited to become Saltire Ambassadors.</a:t>
            </a:r>
          </a:p>
          <a:p>
            <a:pPr eaLnBrk="1" hangingPunct="1"/>
            <a:endParaRPr lang="en-GB" smtClean="0">
              <a:latin typeface="Arial" charset="0"/>
              <a:cs typeface="Arial" charset="0"/>
            </a:endParaRPr>
          </a:p>
          <a:p>
            <a:pPr eaLnBrk="1" hangingPunct="1">
              <a:spcBef>
                <a:spcPct val="0"/>
              </a:spcBef>
              <a:buFontTx/>
              <a:buChar char="•"/>
            </a:pPr>
            <a:r>
              <a:rPr lang="en-GB" smtClean="0">
                <a:latin typeface="Arial" charset="0"/>
                <a:cs typeface="Arial" charset="0"/>
              </a:rPr>
              <a:t>  Ambassadors will have the opportunity to further develop and build upon skills such as planning, organisation, committee roles, communication and group work skills.</a:t>
            </a:r>
          </a:p>
          <a:p>
            <a:pPr eaLnBrk="1" hangingPunct="1">
              <a:spcBef>
                <a:spcPct val="0"/>
              </a:spcBef>
              <a:buFontTx/>
              <a:buChar char="•"/>
            </a:pPr>
            <a:endParaRPr lang="en-GB" smtClean="0">
              <a:latin typeface="Arial" charset="0"/>
              <a:cs typeface="Arial" charset="0"/>
            </a:endParaRPr>
          </a:p>
          <a:p>
            <a:pPr eaLnBrk="1" hangingPunct="1">
              <a:buFontTx/>
              <a:buChar char="•"/>
            </a:pPr>
            <a:r>
              <a:rPr lang="en-GB" smtClean="0">
                <a:latin typeface="Arial" charset="0"/>
                <a:cs typeface="Arial" charset="0"/>
              </a:rPr>
              <a:t> Ambassadors will be involved in the Saltire Award on every level from promotional and publicity activities through to decision making roles on the Summit Award panel and the assisting in the organisation of The Annual Youth Award ceremony.</a:t>
            </a:r>
          </a:p>
          <a:p>
            <a:pPr eaLnBrk="1" hangingPunct="1">
              <a:buFontTx/>
              <a:buChar char="•"/>
            </a:pPr>
            <a:endParaRPr lang="en-GB" smtClean="0">
              <a:latin typeface="Arial" charset="0"/>
              <a:cs typeface="Arial" charset="0"/>
            </a:endParaRPr>
          </a:p>
          <a:p>
            <a:pPr eaLnBrk="1" hangingPunct="1">
              <a:buFontTx/>
              <a:buChar char="•"/>
            </a:pPr>
            <a:r>
              <a:rPr lang="en-GB" smtClean="0">
                <a:latin typeface="Arial" charset="0"/>
                <a:cs typeface="Arial" charset="0"/>
              </a:rPr>
              <a:t> Volunteer Centre Borders is working in partnership with Scottish Borders Youth Voice to deliver the Scottish Borders Annual Youth Awards event. The event will recognise volunteering achievement through Saltire certificate distribution and also wider achievement of young people in the Borders through the Inspire awards. The Inspire awards are to recognise the contribution of young people in areas such as Sport, Community, Music and arts etc and young people can be nominated for these awards.</a:t>
            </a:r>
          </a:p>
          <a:p>
            <a:pPr eaLnBrk="1" hangingPunct="1">
              <a:buFontTx/>
              <a:buChar char="•"/>
            </a:pPr>
            <a:endParaRPr lang="en-GB" smtClean="0">
              <a:latin typeface="Arial" charset="0"/>
              <a:cs typeface="Arial" charset="0"/>
            </a:endParaRPr>
          </a:p>
          <a:p>
            <a:pPr eaLnBrk="1" hangingPunct="1">
              <a:buFontTx/>
              <a:buChar char="•"/>
            </a:pPr>
            <a:r>
              <a:rPr lang="en-GB" smtClean="0">
                <a:latin typeface="Arial" charset="0"/>
                <a:cs typeface="Arial" charset="0"/>
              </a:rPr>
              <a:t> We are currently recruiting young people to meet in their local area each week to assist in promoting this event and to manage local nominations for the Inspire award. They will also have a say in how the event will be organised and to fundraise.</a:t>
            </a:r>
          </a:p>
          <a:p>
            <a:pPr eaLnBrk="1" hangingPunct="1">
              <a:buFontTx/>
              <a:buChar char="•"/>
            </a:pPr>
            <a:endParaRPr lang="en-GB" smtClean="0">
              <a:latin typeface="Arial" charset="0"/>
              <a:cs typeface="Arial" charset="0"/>
            </a:endParaRPr>
          </a:p>
          <a:p>
            <a:pPr eaLnBrk="1" hangingPunct="1">
              <a:buFontTx/>
              <a:buChar char="•"/>
            </a:pPr>
            <a:endParaRPr lang="en-GB" smtClean="0">
              <a:latin typeface="Arial" charset="0"/>
              <a:cs typeface="Arial" charset="0"/>
            </a:endParaRPr>
          </a:p>
          <a:p>
            <a:pPr eaLnBrk="1" hangingPunct="1">
              <a:spcBef>
                <a:spcPct val="0"/>
              </a:spcBef>
            </a:pPr>
            <a:endParaRPr lang="en-GB" smtClean="0"/>
          </a:p>
          <a:p>
            <a:pPr eaLnBrk="1" hangingPunct="1"/>
            <a:endParaRPr lang="en-GB" smtClean="0"/>
          </a:p>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54276"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57789B-F001-478D-AA4D-6A86BC91AED4}" type="slidenum">
              <a:rPr lang="en-GB" altLang="en-US"/>
              <a:pPr eaLnBrk="1" hangingPunct="1"/>
              <a:t>22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8916"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60181D75-F221-49AB-9AB0-31CD86AAAF4B}"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sz="1800" dirty="0" smtClean="0">
              <a:latin typeface="Arial" charset="0"/>
              <a:cs typeface="Arial" charset="0"/>
            </a:endParaRPr>
          </a:p>
        </p:txBody>
      </p:sp>
      <p:sp>
        <p:nvSpPr>
          <p:cNvPr id="55300"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4393D7-F2C1-41ED-9AB4-BFB45CF0B4B9}" type="slidenum">
              <a:rPr lang="en-GB" altLang="en-US"/>
              <a:pPr eaLnBrk="1" hangingPunct="1"/>
              <a:t>23</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800"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GB" altLang="en-US" dirty="0" smtClean="0"/>
          </a:p>
        </p:txBody>
      </p:sp>
      <p:sp>
        <p:nvSpPr>
          <p:cNvPr id="57348" name="Slide Number Placeholder 3"/>
          <p:cNvSpPr>
            <a:spLocks noGrp="1"/>
          </p:cNvSpPr>
          <p:nvPr>
            <p:ph type="sldNum" sz="quarter" idx="4294967295"/>
          </p:nvPr>
        </p:nvSpPr>
        <p:spPr bwMode="auto">
          <a:xfrm>
            <a:off x="3884860" y="8684376"/>
            <a:ext cx="2972053" cy="457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3B9655-9834-45CD-9155-051938AFC879}" type="slidenum">
              <a:rPr lang="en-GB" altLang="en-US"/>
              <a:pPr eaLnBrk="1" hangingPunct="1"/>
              <a:t>32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sz="1800" smtClean="0">
                <a:latin typeface="Arial" charset="0"/>
                <a:cs typeface="Arial" charset="0"/>
              </a:rPr>
              <a:t> You cannot be forced to volunteer</a:t>
            </a:r>
          </a:p>
          <a:p>
            <a:pPr>
              <a:buFontTx/>
              <a:buChar char="•"/>
            </a:pPr>
            <a:r>
              <a:rPr lang="en-GB" sz="1800" smtClean="0">
                <a:latin typeface="Arial" charset="0"/>
                <a:cs typeface="Arial" charset="0"/>
              </a:rPr>
              <a:t> You should never be out of pocket </a:t>
            </a:r>
          </a:p>
          <a:p>
            <a:pPr>
              <a:buFontTx/>
              <a:buChar char="•"/>
            </a:pPr>
            <a:r>
              <a:rPr lang="en-GB" sz="1800" smtClean="0">
                <a:latin typeface="Arial" charset="0"/>
                <a:cs typeface="Arial" charset="0"/>
              </a:rPr>
              <a:t> Although unpaid there are many benefits</a:t>
            </a:r>
          </a:p>
          <a:p>
            <a:pPr>
              <a:buFontTx/>
              <a:buChar char="•"/>
            </a:pPr>
            <a:endParaRPr lang="en-GB" smtClean="0"/>
          </a:p>
          <a:p>
            <a:endParaRPr lang="en-GB" smtClean="0"/>
          </a:p>
        </p:txBody>
      </p:sp>
      <p:sp>
        <p:nvSpPr>
          <p:cNvPr id="39940"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008A6116-6D4B-428E-8E33-190A93E6EE7B}"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800" smtClean="0">
                <a:latin typeface="Arial" charset="0"/>
                <a:cs typeface="Arial" charset="0"/>
              </a:rPr>
              <a:t>Organisations</a:t>
            </a:r>
          </a:p>
          <a:p>
            <a:pPr eaLnBrk="1" hangingPunct="1">
              <a:spcBef>
                <a:spcPct val="0"/>
              </a:spcBef>
              <a:buFontTx/>
              <a:buChar char="•"/>
            </a:pPr>
            <a:r>
              <a:rPr lang="en-GB" sz="1800" smtClean="0">
                <a:latin typeface="Arial" charset="0"/>
                <a:cs typeface="Arial" charset="0"/>
              </a:rPr>
              <a:t> Could not exist without volunteers of all ages</a:t>
            </a:r>
          </a:p>
          <a:p>
            <a:pPr eaLnBrk="1" hangingPunct="1">
              <a:spcBef>
                <a:spcPct val="0"/>
              </a:spcBef>
              <a:buFontTx/>
              <a:buChar char="•"/>
            </a:pPr>
            <a:endParaRPr lang="en-GB" sz="1800" smtClean="0">
              <a:latin typeface="Arial" charset="0"/>
              <a:cs typeface="Arial" charset="0"/>
            </a:endParaRPr>
          </a:p>
          <a:p>
            <a:pPr eaLnBrk="1" hangingPunct="1">
              <a:spcBef>
                <a:spcPct val="0"/>
              </a:spcBef>
            </a:pPr>
            <a:r>
              <a:rPr lang="en-GB" sz="1800" smtClean="0">
                <a:latin typeface="Arial" charset="0"/>
                <a:cs typeface="Arial" charset="0"/>
              </a:rPr>
              <a:t>Volunteers</a:t>
            </a:r>
          </a:p>
          <a:p>
            <a:pPr eaLnBrk="1" hangingPunct="1">
              <a:spcBef>
                <a:spcPct val="0"/>
              </a:spcBef>
              <a:buFontTx/>
              <a:buChar char="•"/>
            </a:pPr>
            <a:r>
              <a:rPr lang="en-GB" sz="1800" smtClean="0">
                <a:latin typeface="Arial" charset="0"/>
                <a:cs typeface="Arial" charset="0"/>
              </a:rPr>
              <a:t> gain training/qualifications  and develop new skills</a:t>
            </a:r>
          </a:p>
          <a:p>
            <a:pPr eaLnBrk="1" hangingPunct="1">
              <a:spcBef>
                <a:spcPct val="0"/>
              </a:spcBef>
              <a:buFontTx/>
              <a:buChar char="•"/>
            </a:pPr>
            <a:r>
              <a:rPr lang="en-GB" sz="1800" smtClean="0">
                <a:latin typeface="Arial" charset="0"/>
                <a:cs typeface="Arial" charset="0"/>
              </a:rPr>
              <a:t> opportunity to share skills, recieve training </a:t>
            </a:r>
          </a:p>
          <a:p>
            <a:pPr eaLnBrk="1" hangingPunct="1">
              <a:spcBef>
                <a:spcPct val="0"/>
              </a:spcBef>
            </a:pPr>
            <a:r>
              <a:rPr lang="en-GB" sz="1800" smtClean="0">
                <a:latin typeface="Arial" charset="0"/>
                <a:cs typeface="Arial" charset="0"/>
              </a:rPr>
              <a:t>Personal development </a:t>
            </a:r>
          </a:p>
          <a:p>
            <a:pPr eaLnBrk="1" hangingPunct="1">
              <a:spcBef>
                <a:spcPct val="0"/>
              </a:spcBef>
              <a:buFontTx/>
              <a:buChar char="•"/>
            </a:pPr>
            <a:r>
              <a:rPr lang="en-GB" sz="1800" smtClean="0">
                <a:latin typeface="Arial" charset="0"/>
                <a:cs typeface="Arial" charset="0"/>
              </a:rPr>
              <a:t> Give something back, </a:t>
            </a:r>
          </a:p>
          <a:p>
            <a:pPr eaLnBrk="1" hangingPunct="1">
              <a:spcBef>
                <a:spcPct val="0"/>
              </a:spcBef>
              <a:buFontTx/>
              <a:buChar char="•"/>
            </a:pPr>
            <a:r>
              <a:rPr lang="en-GB" sz="1800" smtClean="0">
                <a:latin typeface="Arial" charset="0"/>
                <a:cs typeface="Arial" charset="0"/>
              </a:rPr>
              <a:t> sense of achievement, </a:t>
            </a:r>
          </a:p>
          <a:p>
            <a:pPr eaLnBrk="1" hangingPunct="1">
              <a:spcBef>
                <a:spcPct val="0"/>
              </a:spcBef>
              <a:buFontTx/>
              <a:buChar char="•"/>
            </a:pPr>
            <a:r>
              <a:rPr lang="en-GB" sz="1800" smtClean="0">
                <a:latin typeface="Arial" charset="0"/>
                <a:cs typeface="Arial" charset="0"/>
              </a:rPr>
              <a:t> worthwhile cause, involvement in something that matters to you. </a:t>
            </a:r>
          </a:p>
          <a:p>
            <a:pPr eaLnBrk="1" hangingPunct="1">
              <a:spcBef>
                <a:spcPct val="0"/>
              </a:spcBef>
              <a:buFontTx/>
              <a:buChar char="•"/>
            </a:pPr>
            <a:r>
              <a:rPr lang="en-GB" sz="1800" smtClean="0">
                <a:latin typeface="Arial" charset="0"/>
                <a:cs typeface="Arial" charset="0"/>
              </a:rPr>
              <a:t> use spare time well, </a:t>
            </a:r>
          </a:p>
          <a:p>
            <a:pPr eaLnBrk="1" hangingPunct="1">
              <a:spcBef>
                <a:spcPct val="0"/>
              </a:spcBef>
              <a:buFontTx/>
              <a:buChar char="•"/>
            </a:pPr>
            <a:r>
              <a:rPr lang="en-GB" sz="1800" smtClean="0">
                <a:latin typeface="Arial" charset="0"/>
                <a:cs typeface="Arial" charset="0"/>
              </a:rPr>
              <a:t> Gain confidence.</a:t>
            </a:r>
          </a:p>
          <a:p>
            <a:pPr eaLnBrk="1" hangingPunct="1">
              <a:spcBef>
                <a:spcPct val="0"/>
              </a:spcBef>
            </a:pPr>
            <a:r>
              <a:rPr lang="en-GB" sz="1800" smtClean="0">
                <a:latin typeface="Arial" charset="0"/>
                <a:cs typeface="Arial" charset="0"/>
              </a:rPr>
              <a:t>Employment - Stepping stone to employment already part of team</a:t>
            </a:r>
          </a:p>
          <a:p>
            <a:r>
              <a:rPr lang="en-GB" b="1" u="sng" smtClean="0"/>
              <a:t>Employment enhancers – benefits of volunteering</a:t>
            </a:r>
            <a:endParaRPr lang="en-GB" smtClean="0"/>
          </a:p>
          <a:p>
            <a:r>
              <a:rPr lang="en-GB" b="1" smtClean="0"/>
              <a:t>Training</a:t>
            </a:r>
            <a:r>
              <a:rPr lang="en-GB" smtClean="0"/>
              <a:t> – certificates in land management, First aid etc</a:t>
            </a:r>
          </a:p>
          <a:p>
            <a:r>
              <a:rPr lang="en-GB" b="1" smtClean="0"/>
              <a:t>work skills</a:t>
            </a:r>
            <a:r>
              <a:rPr lang="en-GB" smtClean="0"/>
              <a:t> – reliability,  timekeeping, commitment, trustworthy, team working, flexibility, problem solving, leadership </a:t>
            </a:r>
          </a:p>
          <a:p>
            <a:r>
              <a:rPr lang="en-GB" b="1" smtClean="0"/>
              <a:t>Personal development</a:t>
            </a:r>
            <a:r>
              <a:rPr lang="en-GB" smtClean="0"/>
              <a:t> – sense of achievement, self confidence, pride in work, self esteem</a:t>
            </a:r>
          </a:p>
          <a:p>
            <a:pPr eaLnBrk="1" hangingPunct="1">
              <a:spcBef>
                <a:spcPct val="0"/>
              </a:spcBef>
            </a:pPr>
            <a:endParaRPr lang="en-GB" sz="1800" smtClean="0">
              <a:latin typeface="Arial" charset="0"/>
              <a:cs typeface="Arial" charset="0"/>
            </a:endParaRPr>
          </a:p>
          <a:p>
            <a:pPr eaLnBrk="1" hangingPunct="1">
              <a:spcBef>
                <a:spcPct val="0"/>
              </a:spcBef>
            </a:pPr>
            <a:endParaRPr lang="en-GB" sz="1800" smtClean="0">
              <a:latin typeface="Arial" charset="0"/>
              <a:cs typeface="Arial" charset="0"/>
            </a:endParaRPr>
          </a:p>
          <a:p>
            <a:pPr eaLnBrk="1" hangingPunct="1">
              <a:spcBef>
                <a:spcPct val="0"/>
              </a:spcBef>
            </a:pPr>
            <a:r>
              <a:rPr lang="en-GB" sz="1800" smtClean="0">
                <a:latin typeface="Arial" charset="0"/>
                <a:cs typeface="Arial" charset="0"/>
              </a:rPr>
              <a:t>Young People</a:t>
            </a:r>
          </a:p>
          <a:p>
            <a:pPr eaLnBrk="1" hangingPunct="1">
              <a:spcBef>
                <a:spcPct val="0"/>
              </a:spcBef>
              <a:buFontTx/>
              <a:buChar char="•"/>
            </a:pPr>
            <a:r>
              <a:rPr lang="en-GB" sz="1800" smtClean="0">
                <a:latin typeface="Arial" charset="0"/>
                <a:cs typeface="Arial" charset="0"/>
              </a:rPr>
              <a:t> Try something, chance to change mind</a:t>
            </a:r>
          </a:p>
          <a:p>
            <a:pPr eaLnBrk="1" hangingPunct="1">
              <a:spcBef>
                <a:spcPct val="0"/>
              </a:spcBef>
              <a:buFontTx/>
              <a:buChar char="•"/>
            </a:pPr>
            <a:r>
              <a:rPr lang="en-GB" sz="1800" smtClean="0">
                <a:latin typeface="Arial" charset="0"/>
                <a:cs typeface="Arial" charset="0"/>
              </a:rPr>
              <a:t> Shows wider achievement on college /Uni applications</a:t>
            </a:r>
          </a:p>
          <a:p>
            <a:pPr eaLnBrk="1" hangingPunct="1">
              <a:spcBef>
                <a:spcPct val="0"/>
              </a:spcBef>
              <a:buFontTx/>
              <a:buChar char="•"/>
            </a:pPr>
            <a:r>
              <a:rPr lang="en-GB" sz="1800" smtClean="0">
                <a:latin typeface="Arial" charset="0"/>
                <a:cs typeface="Arial" charset="0"/>
              </a:rPr>
              <a:t> Nationally recognised Award certificates - CV</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
        <p:nvSpPr>
          <p:cNvPr id="40964"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A48CE18F-55E9-46D0-BC2A-79F97DB608CA}"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GB" smtClean="0"/>
          </a:p>
        </p:txBody>
      </p:sp>
      <p:sp>
        <p:nvSpPr>
          <p:cNvPr id="41988"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DA8347BA-0999-4DD6-B788-C4DE770A1CCA}"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mtClean="0"/>
              <a:t> </a:t>
            </a:r>
            <a:r>
              <a:rPr lang="en-GB" sz="1800" smtClean="0">
                <a:latin typeface="Arial" charset="0"/>
                <a:cs typeface="Arial" charset="0"/>
              </a:rPr>
              <a:t>My role to match and create opportunities  </a:t>
            </a:r>
            <a:r>
              <a:rPr lang="en-GB" sz="1800" b="1" smtClean="0">
                <a:latin typeface="Arial" charset="0"/>
                <a:cs typeface="Arial" charset="0"/>
              </a:rPr>
              <a:t>approx over 1,500 with approx 750 currently active on database</a:t>
            </a:r>
          </a:p>
          <a:p>
            <a:pPr eaLnBrk="1" hangingPunct="1">
              <a:spcBef>
                <a:spcPct val="0"/>
              </a:spcBef>
              <a:buFontTx/>
              <a:buChar char="•"/>
            </a:pPr>
            <a:r>
              <a:rPr lang="en-GB" sz="1800" smtClean="0">
                <a:latin typeface="Arial" charset="0"/>
                <a:cs typeface="Arial" charset="0"/>
              </a:rPr>
              <a:t> Not there we can create it</a:t>
            </a:r>
          </a:p>
          <a:p>
            <a:pPr eaLnBrk="1" hangingPunct="1">
              <a:spcBef>
                <a:spcPct val="0"/>
              </a:spcBef>
            </a:pPr>
            <a:endParaRPr lang="en-US" sz="1800" smtClean="0">
              <a:latin typeface="Arial" charset="0"/>
              <a:cs typeface="Arial" charset="0"/>
            </a:endParaRPr>
          </a:p>
          <a:p>
            <a:pPr eaLnBrk="1" hangingPunct="1">
              <a:spcBef>
                <a:spcPct val="0"/>
              </a:spcBef>
              <a:buFontTx/>
              <a:buChar char="•"/>
            </a:pPr>
            <a:r>
              <a:rPr lang="en-US" sz="1800" smtClean="0">
                <a:latin typeface="Arial" charset="0"/>
                <a:cs typeface="Arial" charset="0"/>
              </a:rPr>
              <a:t> Catagories  - see registration form – blank space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800" smtClean="0">
                <a:latin typeface="Arial" charset="0"/>
                <a:cs typeface="Arial" charset="0"/>
              </a:rPr>
              <a:t> Currently volunteer as classroom assistant, committees, out of school as part of curriculum free periods, </a:t>
            </a:r>
          </a:p>
          <a:p>
            <a:pPr eaLnBrk="1" hangingPunct="1">
              <a:spcBef>
                <a:spcPct val="0"/>
              </a:spcBef>
              <a:buFontTx/>
              <a:buChar char="•"/>
            </a:pPr>
            <a:r>
              <a:rPr lang="en-GB" sz="1800" smtClean="0">
                <a:latin typeface="Arial" charset="0"/>
                <a:cs typeface="Arial" charset="0"/>
              </a:rPr>
              <a:t> Direct to guides, scouts, sports clubs</a:t>
            </a:r>
          </a:p>
          <a:p>
            <a:pPr eaLnBrk="1" hangingPunct="1">
              <a:spcBef>
                <a:spcPct val="0"/>
              </a:spcBef>
              <a:buFontTx/>
              <a:buChar char="•"/>
            </a:pPr>
            <a:r>
              <a:rPr lang="en-GB" sz="1800" smtClean="0">
                <a:latin typeface="Arial" charset="0"/>
                <a:cs typeface="Arial" charset="0"/>
              </a:rPr>
              <a:t> </a:t>
            </a:r>
            <a:r>
              <a:rPr lang="en-US" sz="1800" smtClean="0">
                <a:latin typeface="Arial" charset="0"/>
                <a:cs typeface="Arial" charset="0"/>
              </a:rPr>
              <a:t>International opportunities </a:t>
            </a:r>
            <a:r>
              <a:rPr lang="en-GB" sz="1800" smtClean="0">
                <a:latin typeface="Arial" charset="0"/>
                <a:cs typeface="Arial" charset="0"/>
              </a:rPr>
              <a:t>Volunteering abroad – Mandella, sailing – handout Overseas info.</a:t>
            </a:r>
          </a:p>
          <a:p>
            <a:pPr eaLnBrk="1" hangingPunct="1">
              <a:spcBef>
                <a:spcPct val="0"/>
              </a:spcBef>
              <a:buFontTx/>
              <a:buChar char="•"/>
            </a:pPr>
            <a:r>
              <a:rPr lang="en-GB" sz="1800" smtClean="0">
                <a:latin typeface="Arial" charset="0"/>
                <a:cs typeface="Arial" charset="0"/>
              </a:rPr>
              <a:t> VCB Registration forms </a:t>
            </a:r>
          </a:p>
          <a:p>
            <a:pPr eaLnBrk="1" hangingPunct="1">
              <a:spcBef>
                <a:spcPct val="0"/>
              </a:spcBef>
              <a:buFontTx/>
              <a:buChar char="•"/>
            </a:pPr>
            <a:r>
              <a:rPr lang="en-GB" sz="1800" smtClean="0">
                <a:latin typeface="Arial" charset="0"/>
                <a:cs typeface="Arial" charset="0"/>
              </a:rPr>
              <a:t> Benefit of VCB – monitor placement, find new opportunities, one off or team volunteering, ensure standards and fair treatment. Policies and best practice.</a:t>
            </a:r>
          </a:p>
          <a:p>
            <a:pPr eaLnBrk="1" hangingPunct="1">
              <a:spcBef>
                <a:spcPct val="0"/>
              </a:spcBef>
            </a:pPr>
            <a:endParaRPr lang="en-GB" smtClean="0"/>
          </a:p>
        </p:txBody>
      </p:sp>
      <p:sp>
        <p:nvSpPr>
          <p:cNvPr id="44036"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C1D3BA44-7CFF-46DC-A4C0-8356FA444201}"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Find opportunities / Get started </a:t>
            </a:r>
          </a:p>
          <a:p>
            <a:pPr eaLnBrk="1" hangingPunct="1">
              <a:spcBef>
                <a:spcPct val="0"/>
              </a:spcBef>
            </a:pPr>
            <a:r>
              <a:rPr lang="en-GB" smtClean="0"/>
              <a:t>Click on </a:t>
            </a:r>
            <a:r>
              <a:rPr lang="en-GB" b="1" smtClean="0"/>
              <a:t>Visit our online </a:t>
            </a:r>
            <a:r>
              <a:rPr lang="en-GB" b="1" smtClean="0">
                <a:hlinkClick r:id="rId3"/>
              </a:rPr>
              <a:t>database of volunteering</a:t>
            </a:r>
            <a:r>
              <a:rPr lang="en-GB" b="1" smtClean="0"/>
              <a:t> opportunities</a:t>
            </a:r>
            <a:r>
              <a:rPr lang="en-GB" smtClean="0"/>
              <a:t> </a:t>
            </a:r>
          </a:p>
        </p:txBody>
      </p:sp>
      <p:sp>
        <p:nvSpPr>
          <p:cNvPr id="45060" name="Slide Number Placeholder 3"/>
          <p:cNvSpPr>
            <a:spLocks noGrp="1"/>
          </p:cNvSpPr>
          <p:nvPr>
            <p:ph type="sldNum" sz="quarter" idx="4294967295"/>
          </p:nvPr>
        </p:nvSpPr>
        <p:spPr bwMode="auto">
          <a:xfrm>
            <a:off x="3884860" y="8684376"/>
            <a:ext cx="2972053" cy="457516"/>
          </a:xfrm>
          <a:prstGeom prst="rect">
            <a:avLst/>
          </a:prstGeom>
          <a:noFill/>
          <a:ln>
            <a:miter lim="800000"/>
            <a:headEnd/>
            <a:tailEnd/>
          </a:ln>
        </p:spPr>
        <p:txBody>
          <a:bodyPr/>
          <a:lstStyle/>
          <a:p>
            <a:fld id="{2129AE28-0EB9-46B1-B898-69AF0C983097}"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EB22F35-3B44-4FBF-8495-C821EB7B84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B22F35-3B44-4FBF-8495-C821EB7B84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8" name="Slide Number Placeholder 7"/>
          <p:cNvSpPr>
            <a:spLocks noGrp="1"/>
          </p:cNvSpPr>
          <p:nvPr>
            <p:ph type="sldNum" sz="quarter" idx="11"/>
          </p:nvPr>
        </p:nvSpPr>
        <p:spPr/>
        <p:txBody>
          <a:bodyPr/>
          <a:lstStyle/>
          <a:p>
            <a:fld id="{2EB22F35-3B44-4FBF-8495-C821EB7B84CA}"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8BC05E-5273-4B6D-9F12-2863361A76D8}" type="datetimeFigureOut">
              <a:rPr lang="en-GB" smtClean="0"/>
              <a:pPr/>
              <a:t>12/11/2014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2EB22F35-3B44-4FBF-8495-C821EB7B84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F8BC05E-5273-4B6D-9F12-2863361A76D8}" type="datetimeFigureOut">
              <a:rPr lang="en-GB" smtClean="0"/>
              <a:pPr/>
              <a:t>12/11/2014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B22F35-3B44-4FBF-8495-C821EB7B84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F8BC05E-5273-4B6D-9F12-2863361A76D8}" type="datetimeFigureOut">
              <a:rPr lang="en-GB" smtClean="0"/>
              <a:pPr/>
              <a:t>12/11/2014</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EB22F35-3B44-4FBF-8495-C821EB7B84C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Frazer\Dropbox\SALTIRE\Presentations\Resilience%20Community%20Project.wmv"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15.png"/><Relationship Id="rId4" Type="http://schemas.openxmlformats.org/officeDocument/2006/relationships/image" Target="../media/image32.jpeg"/><Relationship Id="rId9"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vcborders.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8031368" cy="2301240"/>
          </a:xfrm>
        </p:spPr>
        <p:txBody>
          <a:bodyPr>
            <a:normAutofit/>
          </a:bodyPr>
          <a:lstStyle/>
          <a:p>
            <a:pPr algn="l" eaLnBrk="1" fontAlgn="auto" hangingPunct="1">
              <a:spcAft>
                <a:spcPts val="0"/>
              </a:spcAft>
              <a:defRPr/>
            </a:pPr>
            <a:r>
              <a:rPr lang="en-GB" smtClean="0"/>
              <a:t>Volunteer Centre borders</a:t>
            </a:r>
            <a:endParaRPr lang="en-GB"/>
          </a:p>
        </p:txBody>
      </p:sp>
      <p:sp>
        <p:nvSpPr>
          <p:cNvPr id="8195" name="Subtitle 2"/>
          <p:cNvSpPr>
            <a:spLocks noGrp="1"/>
          </p:cNvSpPr>
          <p:nvPr>
            <p:ph type="subTitle" idx="1"/>
          </p:nvPr>
        </p:nvSpPr>
        <p:spPr>
          <a:xfrm>
            <a:off x="433388" y="1544638"/>
            <a:ext cx="6480175" cy="1752600"/>
          </a:xfrm>
        </p:spPr>
        <p:txBody>
          <a:bodyPr/>
          <a:lstStyle/>
          <a:p>
            <a:pPr eaLnBrk="1" hangingPunct="1"/>
            <a:r>
              <a:rPr lang="en-GB" sz="3600" smtClean="0"/>
              <a:t>Tina Cameron, </a:t>
            </a:r>
          </a:p>
          <a:p>
            <a:pPr eaLnBrk="1" hangingPunct="1"/>
            <a:r>
              <a:rPr lang="en-GB" sz="3600" smtClean="0"/>
              <a:t>Youth Development Officer</a:t>
            </a:r>
          </a:p>
        </p:txBody>
      </p:sp>
      <p:sp>
        <p:nvSpPr>
          <p:cNvPr id="4" name="5-Point Star 3"/>
          <p:cNvSpPr/>
          <p:nvPr/>
        </p:nvSpPr>
        <p:spPr>
          <a:xfrm>
            <a:off x="8786813" y="0"/>
            <a:ext cx="357187" cy="3571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vcbscreenshot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Up Arrow 4"/>
          <p:cNvSpPr/>
          <p:nvPr/>
        </p:nvSpPr>
        <p:spPr>
          <a:xfrm>
            <a:off x="2843213" y="4292600"/>
            <a:ext cx="720725"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vcbscreenshot3.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vcbscreenshot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Up Arrow 4"/>
          <p:cNvSpPr/>
          <p:nvPr/>
        </p:nvSpPr>
        <p:spPr>
          <a:xfrm rot="13737545">
            <a:off x="6026150" y="5484813"/>
            <a:ext cx="720725"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cameron\Documents\Awards\Saltire Awards\Saltire Logos\Transparent\saltirelogo_white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3601921"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79912" y="4221088"/>
            <a:ext cx="4248472" cy="1569660"/>
          </a:xfrm>
          <a:prstGeom prst="rect">
            <a:avLst/>
          </a:prstGeom>
          <a:noFill/>
        </p:spPr>
        <p:txBody>
          <a:bodyPr wrap="square" rtlCol="0">
            <a:spAutoFit/>
          </a:bodyPr>
          <a:lstStyle/>
          <a:p>
            <a:pPr algn="r"/>
            <a:r>
              <a:rPr lang="en-GB" sz="2400" dirty="0" smtClean="0"/>
              <a:t>Frazer Pickering</a:t>
            </a:r>
          </a:p>
          <a:p>
            <a:pPr algn="r"/>
            <a:r>
              <a:rPr lang="en-GB" sz="2400" dirty="0" smtClean="0"/>
              <a:t>Development Assistant</a:t>
            </a:r>
          </a:p>
          <a:p>
            <a:pPr lvl="8" algn="ctr"/>
            <a:r>
              <a:rPr lang="en-GB" sz="2400" dirty="0" smtClean="0"/>
              <a:t>&amp;</a:t>
            </a:r>
          </a:p>
          <a:p>
            <a:pPr algn="r"/>
            <a:r>
              <a:rPr lang="en-GB" sz="2400" dirty="0" smtClean="0"/>
              <a:t>Saltire Ambassador</a:t>
            </a:r>
            <a:endParaRPr lang="en-GB" sz="2400" dirty="0"/>
          </a:p>
        </p:txBody>
      </p:sp>
      <p:sp>
        <p:nvSpPr>
          <p:cNvPr id="7" name="Rectangle 6"/>
          <p:cNvSpPr/>
          <p:nvPr/>
        </p:nvSpPr>
        <p:spPr>
          <a:xfrm>
            <a:off x="0" y="2060848"/>
            <a:ext cx="9144001" cy="1754326"/>
          </a:xfrm>
          <a:prstGeom prst="rect">
            <a:avLst/>
          </a:prstGeom>
          <a:noFill/>
        </p:spPr>
        <p:txBody>
          <a:bodyPr wrap="square" lIns="91440" tIns="45720" rIns="91440" bIns="45720">
            <a:spAutoFit/>
          </a:bodyPr>
          <a:lstStyle/>
          <a:p>
            <a:pPr algn="ctr"/>
            <a:r>
              <a:rPr lang="en-GB"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MY EXPERIENCES OF VOLUNTEERING</a:t>
            </a:r>
            <a:endParaRPr lang="en-GB"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lience Community Project.wmv">
            <a:hlinkClick r:id="" action="ppaction://media"/>
          </p:cNvPr>
          <p:cNvPicPr>
            <a:picLocks noRot="1" noChangeAspect="1"/>
          </p:cNvPicPr>
          <p:nvPr>
            <a:videoFile r:link="rId1"/>
          </p:nvPr>
        </p:nvPicPr>
        <p:blipFill>
          <a:blip r:embed="rId4" cstate="print"/>
          <a:stretch>
            <a:fillRect/>
          </a:stretch>
        </p:blipFill>
        <p:spPr>
          <a:xfrm>
            <a:off x="-1692696" y="0"/>
            <a:ext cx="13249472"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cameron\Documents\Awards\Saltire Awards\Saltire Logos\Transparent\saltirelogo_white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92121"/>
            <a:ext cx="9073008" cy="228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bwMode="auto">
          <a:xfrm>
            <a:off x="683568" y="4941168"/>
            <a:ext cx="7848872" cy="1365250"/>
          </a:xfrm>
          <a:prstGeom prst="trapezoid">
            <a:avLst>
              <a:gd name="adj" fmla="val 69767"/>
            </a:avLst>
          </a:prstGeom>
          <a:solidFill>
            <a:srgbClr val="660066">
              <a:alpha val="6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rapezoid 7"/>
          <p:cNvSpPr/>
          <p:nvPr/>
        </p:nvSpPr>
        <p:spPr bwMode="auto">
          <a:xfrm>
            <a:off x="1691680" y="3501008"/>
            <a:ext cx="5832648" cy="1365250"/>
          </a:xfrm>
          <a:prstGeom prst="trapezoid">
            <a:avLst>
              <a:gd name="adj" fmla="val 69767"/>
            </a:avLst>
          </a:prstGeom>
          <a:solidFill>
            <a:srgbClr val="7030A0">
              <a:alpha val="6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apezoid 10"/>
          <p:cNvSpPr/>
          <p:nvPr/>
        </p:nvSpPr>
        <p:spPr bwMode="auto">
          <a:xfrm>
            <a:off x="2699792" y="1988840"/>
            <a:ext cx="3816424" cy="1440158"/>
          </a:xfrm>
          <a:prstGeom prst="trapezoid">
            <a:avLst>
              <a:gd name="adj" fmla="val 69767"/>
            </a:avLst>
          </a:prstGeom>
          <a:solidFill>
            <a:srgbClr val="585992">
              <a:alpha val="6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rapezoid 13"/>
          <p:cNvSpPr/>
          <p:nvPr/>
        </p:nvSpPr>
        <p:spPr bwMode="auto">
          <a:xfrm>
            <a:off x="3707904" y="500633"/>
            <a:ext cx="1779440" cy="1414413"/>
          </a:xfrm>
          <a:prstGeom prst="trapezoid">
            <a:avLst>
              <a:gd name="adj" fmla="val 69767"/>
            </a:avLst>
          </a:prstGeom>
          <a:solidFill>
            <a:srgbClr val="1810B0">
              <a:alpha val="6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486" name="TextBox 15"/>
          <p:cNvSpPr txBox="1">
            <a:spLocks noChangeArrowheads="1"/>
          </p:cNvSpPr>
          <p:nvPr/>
        </p:nvSpPr>
        <p:spPr bwMode="auto">
          <a:xfrm>
            <a:off x="4643438" y="6334125"/>
            <a:ext cx="450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sz="2800">
                <a:solidFill>
                  <a:srgbClr val="002060"/>
                </a:solidFill>
              </a:rPr>
              <a:t>www.saltireawards.org.uk</a:t>
            </a:r>
          </a:p>
        </p:txBody>
      </p:sp>
      <p:pic>
        <p:nvPicPr>
          <p:cNvPr id="20487" name="Picture 2" descr="C:\Users\c.cameron\Documents\Awards\Saltire Awards\Saltire Logos\Transparent\saltirelogo_blu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6788"/>
            <a:ext cx="3500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0"/>
            <a:ext cx="2051720" cy="51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275856" y="0"/>
            <a:ext cx="2592288" cy="584775"/>
          </a:xfrm>
          <a:prstGeom prst="rect">
            <a:avLst/>
          </a:prstGeom>
        </p:spPr>
        <p:txBody>
          <a:bodyPr wrap="square">
            <a:spAutoFit/>
          </a:bodyPr>
          <a:lstStyle/>
          <a:p>
            <a:r>
              <a:rPr lang="en-GB" sz="3200" dirty="0" smtClean="0"/>
              <a:t>Ambassador</a:t>
            </a:r>
            <a:r>
              <a:rPr lang="en-GB" dirty="0" smtClean="0"/>
              <a:t> </a:t>
            </a:r>
            <a:endParaRPr lang="en-GB" dirty="0"/>
          </a:p>
        </p:txBody>
      </p:sp>
      <p:sp>
        <p:nvSpPr>
          <p:cNvPr id="20" name="Rectangle 19"/>
          <p:cNvSpPr/>
          <p:nvPr/>
        </p:nvSpPr>
        <p:spPr>
          <a:xfrm>
            <a:off x="3773207" y="5445224"/>
            <a:ext cx="1806905" cy="480131"/>
          </a:xfrm>
          <a:prstGeom prst="rect">
            <a:avLst/>
          </a:prstGeom>
        </p:spPr>
        <p:txBody>
          <a:bodyPr wrap="none">
            <a:spAutoFit/>
          </a:bodyPr>
          <a:lstStyle/>
          <a:p>
            <a:pPr algn="ctr" defTabSz="1244600">
              <a:lnSpc>
                <a:spcPct val="90000"/>
              </a:lnSpc>
              <a:spcAft>
                <a:spcPct val="35000"/>
              </a:spcAft>
              <a:defRPr/>
            </a:pPr>
            <a:r>
              <a:rPr lang="en-GB" sz="2800" dirty="0" smtClean="0"/>
              <a:t>Challenge</a:t>
            </a:r>
            <a:endParaRPr lang="en-GB" sz="2800" dirty="0"/>
          </a:p>
        </p:txBody>
      </p:sp>
      <p:sp>
        <p:nvSpPr>
          <p:cNvPr id="21" name="Rectangle 20"/>
          <p:cNvSpPr/>
          <p:nvPr/>
        </p:nvSpPr>
        <p:spPr>
          <a:xfrm>
            <a:off x="3710944" y="3933056"/>
            <a:ext cx="1725152" cy="480131"/>
          </a:xfrm>
          <a:prstGeom prst="rect">
            <a:avLst/>
          </a:prstGeom>
        </p:spPr>
        <p:txBody>
          <a:bodyPr wrap="none">
            <a:spAutoFit/>
          </a:bodyPr>
          <a:lstStyle/>
          <a:p>
            <a:pPr algn="ctr" defTabSz="1244600">
              <a:lnSpc>
                <a:spcPct val="90000"/>
              </a:lnSpc>
              <a:spcAft>
                <a:spcPct val="35000"/>
              </a:spcAft>
              <a:defRPr/>
            </a:pPr>
            <a:r>
              <a:rPr lang="en-GB" sz="2800" dirty="0" smtClean="0"/>
              <a:t>Approach</a:t>
            </a:r>
            <a:endParaRPr lang="en-GB" sz="2800" dirty="0"/>
          </a:p>
        </p:txBody>
      </p:sp>
      <p:sp>
        <p:nvSpPr>
          <p:cNvPr id="22" name="Rectangle 21"/>
          <p:cNvSpPr/>
          <p:nvPr/>
        </p:nvSpPr>
        <p:spPr>
          <a:xfrm>
            <a:off x="3937349" y="2420888"/>
            <a:ext cx="1282723" cy="523220"/>
          </a:xfrm>
          <a:prstGeom prst="rect">
            <a:avLst/>
          </a:prstGeom>
        </p:spPr>
        <p:txBody>
          <a:bodyPr wrap="none">
            <a:spAutoFit/>
          </a:bodyPr>
          <a:lstStyle/>
          <a:p>
            <a:r>
              <a:rPr lang="en-GB" sz="2800" dirty="0" smtClean="0"/>
              <a:t>Ascent</a:t>
            </a:r>
            <a:endParaRPr lang="en-GB" sz="2800" dirty="0"/>
          </a:p>
        </p:txBody>
      </p:sp>
      <p:sp>
        <p:nvSpPr>
          <p:cNvPr id="23" name="Rectangle 22"/>
          <p:cNvSpPr/>
          <p:nvPr/>
        </p:nvSpPr>
        <p:spPr>
          <a:xfrm>
            <a:off x="3851920" y="1412776"/>
            <a:ext cx="1402948" cy="523220"/>
          </a:xfrm>
          <a:prstGeom prst="rect">
            <a:avLst/>
          </a:prstGeom>
        </p:spPr>
        <p:txBody>
          <a:bodyPr wrap="none">
            <a:spAutoFit/>
          </a:bodyPr>
          <a:lstStyle/>
          <a:p>
            <a:r>
              <a:rPr lang="en-GB" sz="2800" dirty="0" smtClean="0"/>
              <a:t>Summit</a:t>
            </a:r>
            <a:endParaRPr lang="en-GB" sz="2800" dirty="0"/>
          </a:p>
        </p:txBody>
      </p:sp>
      <p:sp>
        <p:nvSpPr>
          <p:cNvPr id="18" name="Content Placeholder 2"/>
          <p:cNvSpPr txBox="1">
            <a:spLocks/>
          </p:cNvSpPr>
          <p:nvPr/>
        </p:nvSpPr>
        <p:spPr bwMode="auto">
          <a:xfrm>
            <a:off x="467394" y="1412776"/>
            <a:ext cx="8686800" cy="4832449"/>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A04DA3"/>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C4652D"/>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indent="-384048" fontAlgn="auto">
              <a:spcAft>
                <a:spcPts val="0"/>
              </a:spcAft>
              <a:buFont typeface="Wingdings 2"/>
              <a:buChar char=""/>
              <a:defRPr/>
            </a:pPr>
            <a:r>
              <a:rPr lang="en-GB" altLang="en-US" sz="3200" dirty="0" smtClean="0">
                <a:ln>
                  <a:solidFill>
                    <a:sysClr val="windowText" lastClr="000000"/>
                  </a:solidFill>
                </a:ln>
              </a:rPr>
              <a:t>Challenges Award- gentle </a:t>
            </a:r>
            <a:r>
              <a:rPr lang="en-GB" altLang="en-US" sz="3200" dirty="0">
                <a:ln>
                  <a:solidFill>
                    <a:sysClr val="windowText" lastClr="000000"/>
                  </a:solidFill>
                </a:ln>
              </a:rPr>
              <a:t>introduction to </a:t>
            </a:r>
            <a:r>
              <a:rPr lang="en-GB" altLang="en-US" sz="3200" dirty="0" smtClean="0">
                <a:ln>
                  <a:solidFill>
                    <a:sysClr val="windowText" lastClr="000000"/>
                  </a:solidFill>
                </a:ln>
              </a:rPr>
              <a:t>volunteering</a:t>
            </a:r>
          </a:p>
          <a:p>
            <a:pPr marL="420624" indent="-384048" fontAlgn="auto">
              <a:spcAft>
                <a:spcPts val="0"/>
              </a:spcAft>
              <a:buFont typeface="Wingdings 2"/>
              <a:buChar char=""/>
              <a:defRPr/>
            </a:pPr>
            <a:r>
              <a:rPr lang="en-GB" sz="3200" dirty="0" smtClean="0">
                <a:ln>
                  <a:solidFill>
                    <a:sysClr val="windowText" lastClr="000000"/>
                  </a:solidFill>
                </a:ln>
              </a:rPr>
              <a:t>Approach </a:t>
            </a:r>
            <a:r>
              <a:rPr lang="en-GB" sz="3200" dirty="0">
                <a:ln>
                  <a:solidFill>
                    <a:sysClr val="windowText" lastClr="000000"/>
                  </a:solidFill>
                </a:ln>
              </a:rPr>
              <a:t>– </a:t>
            </a:r>
            <a:r>
              <a:rPr lang="en-GB" sz="3200" dirty="0" smtClean="0">
                <a:ln>
                  <a:solidFill>
                    <a:sysClr val="windowText" lastClr="000000"/>
                  </a:solidFill>
                </a:ln>
              </a:rPr>
              <a:t>low achievable </a:t>
            </a:r>
            <a:r>
              <a:rPr lang="en-GB" sz="3200" dirty="0">
                <a:ln>
                  <a:solidFill>
                    <a:sysClr val="windowText" lastClr="000000"/>
                  </a:solidFill>
                </a:ln>
              </a:rPr>
              <a:t>hours rewarding more volunteers</a:t>
            </a:r>
          </a:p>
          <a:p>
            <a:pPr marL="420624" indent="-384048" fontAlgn="auto">
              <a:spcAft>
                <a:spcPts val="0"/>
              </a:spcAft>
              <a:buFont typeface="Wingdings 2"/>
              <a:buChar char=""/>
              <a:defRPr/>
            </a:pPr>
            <a:r>
              <a:rPr lang="en-GB" sz="3200" dirty="0">
                <a:ln>
                  <a:solidFill>
                    <a:sysClr val="windowText" lastClr="000000"/>
                  </a:solidFill>
                </a:ln>
              </a:rPr>
              <a:t>Ascent – </a:t>
            </a:r>
            <a:r>
              <a:rPr lang="en-GB" sz="3200" dirty="0" smtClean="0">
                <a:ln>
                  <a:solidFill>
                    <a:sysClr val="windowText" lastClr="000000"/>
                  </a:solidFill>
                </a:ln>
              </a:rPr>
              <a:t>up to 500 </a:t>
            </a:r>
            <a:r>
              <a:rPr lang="en-GB" sz="3200" dirty="0">
                <a:ln>
                  <a:solidFill>
                    <a:sysClr val="windowText" lastClr="000000"/>
                  </a:solidFill>
                </a:ln>
              </a:rPr>
              <a:t>hour </a:t>
            </a:r>
            <a:r>
              <a:rPr lang="en-GB" sz="3200" dirty="0" smtClean="0">
                <a:ln>
                  <a:solidFill>
                    <a:sysClr val="windowText" lastClr="000000"/>
                  </a:solidFill>
                </a:ln>
              </a:rPr>
              <a:t>certificates </a:t>
            </a:r>
            <a:r>
              <a:rPr lang="en-GB" sz="3200" dirty="0">
                <a:ln>
                  <a:solidFill>
                    <a:sysClr val="windowText" lastClr="000000"/>
                  </a:solidFill>
                </a:ln>
              </a:rPr>
              <a:t>for volunteering </a:t>
            </a:r>
          </a:p>
          <a:p>
            <a:pPr marL="420624" indent="-384048" fontAlgn="auto">
              <a:spcAft>
                <a:spcPts val="0"/>
              </a:spcAft>
              <a:buFont typeface="Wingdings 2"/>
              <a:buChar char=""/>
              <a:defRPr/>
            </a:pPr>
            <a:r>
              <a:rPr lang="en-GB" sz="3200" dirty="0">
                <a:ln>
                  <a:solidFill>
                    <a:sysClr val="windowText" lastClr="000000"/>
                  </a:solidFill>
                </a:ln>
              </a:rPr>
              <a:t>Summit – recognising outstanding achievement</a:t>
            </a:r>
          </a:p>
          <a:p>
            <a:pPr marL="420624" indent="-384048" fontAlgn="auto">
              <a:spcAft>
                <a:spcPts val="0"/>
              </a:spcAft>
              <a:buFont typeface="Wingdings 2"/>
              <a:buChar char=""/>
              <a:defRPr/>
            </a:pPr>
            <a:r>
              <a:rPr lang="en-GB" sz="3200" dirty="0">
                <a:ln>
                  <a:solidFill>
                    <a:sysClr val="windowText" lastClr="000000"/>
                  </a:solidFill>
                </a:ln>
              </a:rPr>
              <a:t>Ambassadors – continued involvement </a:t>
            </a:r>
            <a:r>
              <a:rPr lang="en-GB" sz="3200" dirty="0" smtClean="0">
                <a:ln>
                  <a:solidFill>
                    <a:sysClr val="windowText" lastClr="000000"/>
                  </a:solidFill>
                </a:ln>
              </a:rPr>
              <a:t>with Saltire</a:t>
            </a:r>
            <a:endParaRPr lang="en-GB" sz="3200" dirty="0">
              <a:ln>
                <a:solidFill>
                  <a:sysClr val="windowText" lastClr="000000"/>
                </a:solidFill>
              </a:ln>
            </a:endParaRPr>
          </a:p>
          <a:p>
            <a:pPr marL="420624" indent="-384048" fontAlgn="auto">
              <a:spcAft>
                <a:spcPts val="0"/>
              </a:spcAft>
              <a:buFont typeface="Wingdings 2"/>
              <a:buChar char=""/>
              <a:defRPr/>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2" presetClass="exit" presetSubtype="1" fill="hold" nodeType="withEffect">
                                  <p:stCondLst>
                                    <p:cond delay="0"/>
                                  </p:stCondLst>
                                  <p:childTnLst>
                                    <p:anim calcmode="lin" valueType="num">
                                      <p:cBhvr additive="base">
                                        <p:cTn id="19" dur="500"/>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18">
                                            <p:txEl>
                                              <p:pRg st="0" end="0"/>
                                            </p:txEl>
                                          </p:spTgt>
                                        </p:tgtEl>
                                        <p:attrNameLst>
                                          <p:attrName>ppt_y</p:attrName>
                                        </p:attrNameLst>
                                      </p:cBhvr>
                                      <p:tavLst>
                                        <p:tav tm="0">
                                          <p:val>
                                            <p:strVal val="ppt_y"/>
                                          </p:val>
                                        </p:tav>
                                        <p:tav tm="100000">
                                          <p:val>
                                            <p:strVal val="0-ppt_h/2"/>
                                          </p:val>
                                        </p:tav>
                                      </p:tavLst>
                                    </p:anim>
                                    <p:set>
                                      <p:cBhvr>
                                        <p:cTn id="21"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3" presetClass="exit" presetSubtype="10" fill="hold" grpId="1"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2" presetClass="exit" presetSubtype="8" fill="hold" nodeType="withEffect">
                                  <p:stCondLst>
                                    <p:cond delay="0"/>
                                  </p:stCondLst>
                                  <p:childTnLst>
                                    <p:anim calcmode="lin" valueType="num">
                                      <p:cBhvr additive="base">
                                        <p:cTn id="32" dur="500"/>
                                        <p:tgtEl>
                                          <p:spTgt spid="18">
                                            <p:txEl>
                                              <p:pRg st="1" end="1"/>
                                            </p:txEl>
                                          </p:spTgt>
                                        </p:tgtEl>
                                        <p:attrNameLst>
                                          <p:attrName>ppt_x</p:attrName>
                                        </p:attrNameLst>
                                      </p:cBhvr>
                                      <p:tavLst>
                                        <p:tav tm="0">
                                          <p:val>
                                            <p:strVal val="ppt_x"/>
                                          </p:val>
                                        </p:tav>
                                        <p:tav tm="100000">
                                          <p:val>
                                            <p:strVal val="0-ppt_w/2"/>
                                          </p:val>
                                        </p:tav>
                                      </p:tavLst>
                                    </p:anim>
                                    <p:anim calcmode="lin" valueType="num">
                                      <p:cBhvr additive="base">
                                        <p:cTn id="33" dur="500"/>
                                        <p:tgtEl>
                                          <p:spTgt spid="18">
                                            <p:txEl>
                                              <p:pRg st="1" end="1"/>
                                            </p:txEl>
                                          </p:spTgt>
                                        </p:tgtEl>
                                        <p:attrNameLst>
                                          <p:attrName>ppt_y</p:attrName>
                                        </p:attrNameLst>
                                      </p:cBhvr>
                                      <p:tavLst>
                                        <p:tav tm="0">
                                          <p:val>
                                            <p:strVal val="ppt_y"/>
                                          </p:val>
                                        </p:tav>
                                        <p:tav tm="100000">
                                          <p:val>
                                            <p:strVal val="ppt_y"/>
                                          </p:val>
                                        </p:tav>
                                      </p:tavLst>
                                    </p:anim>
                                    <p:set>
                                      <p:cBhvr>
                                        <p:cTn id="34" dur="1" fill="hold">
                                          <p:stCondLst>
                                            <p:cond delay="499"/>
                                          </p:stCondLst>
                                        </p:cTn>
                                        <p:tgtEl>
                                          <p:spTgt spid="18">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3" presetClass="exit" presetSubtype="10" fill="hold" grpId="1" nodeType="withEffect">
                                  <p:stCondLst>
                                    <p:cond delay="0"/>
                                  </p:stCondLst>
                                  <p:childTnLst>
                                    <p:animEffect transition="out" filter="blinds(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500"/>
                                        <p:tgtEl>
                                          <p:spTgt spid="18">
                                            <p:txEl>
                                              <p:pRg st="2" end="2"/>
                                            </p:txEl>
                                          </p:spTgt>
                                        </p:tgtEl>
                                        <p:attrNameLst>
                                          <p:attrName>ppt_x</p:attrName>
                                        </p:attrNameLst>
                                      </p:cBhvr>
                                      <p:tavLst>
                                        <p:tav tm="0">
                                          <p:val>
                                            <p:strVal val="ppt_x"/>
                                          </p:val>
                                        </p:tav>
                                        <p:tav tm="100000">
                                          <p:val>
                                            <p:strVal val="1+ppt_w/2"/>
                                          </p:val>
                                        </p:tav>
                                      </p:tavLst>
                                    </p:anim>
                                    <p:anim calcmode="lin" valueType="num">
                                      <p:cBhvr additive="base">
                                        <p:cTn id="46" dur="500"/>
                                        <p:tgtEl>
                                          <p:spTgt spid="18">
                                            <p:txEl>
                                              <p:pRg st="2" end="2"/>
                                            </p:txEl>
                                          </p:spTgt>
                                        </p:tgtEl>
                                        <p:attrNameLst>
                                          <p:attrName>ppt_y</p:attrName>
                                        </p:attrNameLst>
                                      </p:cBhvr>
                                      <p:tavLst>
                                        <p:tav tm="0">
                                          <p:val>
                                            <p:strVal val="ppt_y"/>
                                          </p:val>
                                        </p:tav>
                                        <p:tav tm="100000">
                                          <p:val>
                                            <p:strVal val="ppt_y"/>
                                          </p:val>
                                        </p:tav>
                                      </p:tavLst>
                                    </p:anim>
                                    <p:set>
                                      <p:cBhvr>
                                        <p:cTn id="47" dur="1" fill="hold">
                                          <p:stCondLst>
                                            <p:cond delay="499"/>
                                          </p:stCondLst>
                                        </p:cTn>
                                        <p:tgtEl>
                                          <p:spTgt spid="18">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xEl>
                                              <p:pRg st="4" end="4"/>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3" presetClass="exit" presetSubtype="10" fill="hold" grpId="1" nodeType="withEffect">
                                  <p:stCondLst>
                                    <p:cond delay="0"/>
                                  </p:stCondLst>
                                  <p:childTnLst>
                                    <p:animEffect transition="out" filter="blinds(horizontal)">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9" dur="500"/>
                                        <p:tgtEl>
                                          <p:spTgt spid="18">
                                            <p:txEl>
                                              <p:pRg st="3" end="3"/>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1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1"/>
      <p:bldP spid="21" grpId="0"/>
      <p:bldP spid="21" grpId="1"/>
      <p:bldP spid="22" grpId="0"/>
      <p:bldP spid="22" grpId="1"/>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challen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785938" y="1000125"/>
            <a:ext cx="64584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altLang="en-US" sz="3200" dirty="0">
                <a:ln>
                  <a:solidFill>
                    <a:sysClr val="windowText" lastClr="000000"/>
                  </a:solidFill>
                </a:ln>
              </a:rPr>
              <a:t> </a:t>
            </a:r>
            <a:r>
              <a:rPr lang="en-GB" altLang="en-US" sz="3600" dirty="0">
                <a:ln>
                  <a:solidFill>
                    <a:sysClr val="windowText" lastClr="000000"/>
                  </a:solidFill>
                </a:ln>
              </a:rPr>
              <a:t>Introduction to volunteering</a:t>
            </a:r>
          </a:p>
          <a:p>
            <a:pPr eaLnBrk="1" hangingPunct="1">
              <a:buFont typeface="Arial" charset="0"/>
              <a:buChar char="•"/>
            </a:pPr>
            <a:r>
              <a:rPr lang="en-GB" altLang="en-US" sz="3600" dirty="0">
                <a:ln>
                  <a:solidFill>
                    <a:sysClr val="windowText" lastClr="000000"/>
                  </a:solidFill>
                </a:ln>
              </a:rPr>
              <a:t> Part of a team</a:t>
            </a:r>
          </a:p>
          <a:p>
            <a:pPr eaLnBrk="1" hangingPunct="1">
              <a:buFont typeface="Arial" charset="0"/>
              <a:buChar char="•"/>
            </a:pPr>
            <a:r>
              <a:rPr lang="en-GB" altLang="en-US" sz="3600" dirty="0">
                <a:ln>
                  <a:solidFill>
                    <a:sysClr val="windowText" lastClr="000000"/>
                  </a:solidFill>
                </a:ln>
              </a:rPr>
              <a:t> Stand alone award</a:t>
            </a:r>
          </a:p>
          <a:p>
            <a:pPr eaLnBrk="1" hangingPunct="1">
              <a:buFont typeface="Arial" charset="0"/>
              <a:buChar char="•"/>
            </a:pPr>
            <a:r>
              <a:rPr lang="en-GB" altLang="en-US" sz="3600" dirty="0">
                <a:ln>
                  <a:solidFill>
                    <a:sysClr val="windowText" lastClr="000000"/>
                  </a:solidFill>
                </a:ln>
              </a:rPr>
              <a:t> Certificate on completion</a:t>
            </a:r>
          </a:p>
        </p:txBody>
      </p:sp>
      <p:grpSp>
        <p:nvGrpSpPr>
          <p:cNvPr id="2" name="Group 17"/>
          <p:cNvGrpSpPr>
            <a:grpSpLocks/>
          </p:cNvGrpSpPr>
          <p:nvPr/>
        </p:nvGrpSpPr>
        <p:grpSpPr bwMode="auto">
          <a:xfrm>
            <a:off x="683568" y="5376118"/>
            <a:ext cx="7848872" cy="1365250"/>
            <a:chOff x="785786" y="4921270"/>
            <a:chExt cx="7620000" cy="1365250"/>
          </a:xfrm>
        </p:grpSpPr>
        <p:sp>
          <p:nvSpPr>
            <p:cNvPr id="10" name="Trapezoid 9"/>
            <p:cNvSpPr/>
            <p:nvPr/>
          </p:nvSpPr>
          <p:spPr>
            <a:xfrm>
              <a:off x="785786" y="4921270"/>
              <a:ext cx="7620000" cy="1365250"/>
            </a:xfrm>
            <a:prstGeom prst="trapezoid">
              <a:avLst>
                <a:gd name="adj" fmla="val 69767"/>
              </a:avLst>
            </a:prstGeom>
            <a:solidFill>
              <a:srgbClr val="6600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rapezoid 4"/>
            <p:cNvSpPr/>
            <p:nvPr/>
          </p:nvSpPr>
          <p:spPr>
            <a:xfrm>
              <a:off x="2119286" y="5000645"/>
              <a:ext cx="4953000" cy="1285875"/>
            </a:xfrm>
            <a:prstGeom prst="rect">
              <a:avLst/>
            </a:prstGeom>
            <a:solidFill>
              <a:srgbClr val="660066"/>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Challenge</a:t>
              </a:r>
            </a:p>
          </p:txBody>
        </p:sp>
      </p:grpSp>
      <p:pic>
        <p:nvPicPr>
          <p:cNvPr id="8"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approac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1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971600" y="285750"/>
            <a:ext cx="7172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altLang="en-US" sz="3600" dirty="0">
                <a:ln>
                  <a:solidFill>
                    <a:sysClr val="windowText" lastClr="000000"/>
                  </a:solidFill>
                </a:ln>
              </a:rPr>
              <a:t> Encourages regular commitment</a:t>
            </a:r>
          </a:p>
          <a:p>
            <a:pPr eaLnBrk="1" hangingPunct="1">
              <a:buFont typeface="Arial" charset="0"/>
              <a:buChar char="•"/>
            </a:pPr>
            <a:r>
              <a:rPr lang="en-GB" altLang="en-US" sz="3600" dirty="0">
                <a:ln>
                  <a:solidFill>
                    <a:sysClr val="windowText" lastClr="000000"/>
                  </a:solidFill>
                </a:ln>
              </a:rPr>
              <a:t> Realistic goals</a:t>
            </a:r>
          </a:p>
          <a:p>
            <a:pPr eaLnBrk="1" hangingPunct="1">
              <a:buFont typeface="Arial" charset="0"/>
              <a:buChar char="•"/>
            </a:pPr>
            <a:r>
              <a:rPr lang="en-GB" altLang="en-US" sz="3600" dirty="0">
                <a:ln>
                  <a:solidFill>
                    <a:sysClr val="windowText" lastClr="000000"/>
                  </a:solidFill>
                </a:ln>
              </a:rPr>
              <a:t> </a:t>
            </a:r>
            <a:r>
              <a:rPr lang="en-GB" altLang="en-US" sz="3600" dirty="0" smtClean="0">
                <a:ln>
                  <a:solidFill>
                    <a:sysClr val="windowText" lastClr="000000"/>
                  </a:solidFill>
                </a:ln>
              </a:rPr>
              <a:t>Certificate </a:t>
            </a:r>
            <a:r>
              <a:rPr lang="en-GB" altLang="en-US" sz="3600" dirty="0">
                <a:ln>
                  <a:solidFill>
                    <a:sysClr val="windowText" lastClr="000000"/>
                  </a:solidFill>
                </a:ln>
              </a:rPr>
              <a:t>at 10 then 25 hours</a:t>
            </a:r>
          </a:p>
        </p:txBody>
      </p:sp>
      <p:grpSp>
        <p:nvGrpSpPr>
          <p:cNvPr id="2" name="Group 20"/>
          <p:cNvGrpSpPr>
            <a:grpSpLocks/>
          </p:cNvGrpSpPr>
          <p:nvPr/>
        </p:nvGrpSpPr>
        <p:grpSpPr bwMode="auto">
          <a:xfrm>
            <a:off x="1691680" y="3935958"/>
            <a:ext cx="5832648" cy="1365250"/>
            <a:chOff x="1721890" y="3421072"/>
            <a:chExt cx="5715000" cy="1365250"/>
          </a:xfrm>
          <a:solidFill>
            <a:srgbClr val="660066"/>
          </a:solidFill>
        </p:grpSpPr>
        <p:sp>
          <p:nvSpPr>
            <p:cNvPr id="23" name="Trapezoid 22"/>
            <p:cNvSpPr/>
            <p:nvPr/>
          </p:nvSpPr>
          <p:spPr>
            <a:xfrm>
              <a:off x="1721890" y="3421072"/>
              <a:ext cx="5715000" cy="1365250"/>
            </a:xfrm>
            <a:prstGeom prst="trapezoid">
              <a:avLst>
                <a:gd name="adj" fmla="val 69767"/>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rapezoid 4"/>
            <p:cNvSpPr/>
            <p:nvPr/>
          </p:nvSpPr>
          <p:spPr>
            <a:xfrm>
              <a:off x="2722015" y="3500447"/>
              <a:ext cx="3714750" cy="1285875"/>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Approach</a:t>
              </a:r>
            </a:p>
          </p:txBody>
        </p:sp>
      </p:grpSp>
      <p:grpSp>
        <p:nvGrpSpPr>
          <p:cNvPr id="3" name="Group 17"/>
          <p:cNvGrpSpPr>
            <a:grpSpLocks/>
          </p:cNvGrpSpPr>
          <p:nvPr/>
        </p:nvGrpSpPr>
        <p:grpSpPr bwMode="auto">
          <a:xfrm>
            <a:off x="683568" y="5376118"/>
            <a:ext cx="7848872" cy="1365250"/>
            <a:chOff x="785786" y="4921270"/>
            <a:chExt cx="7620000" cy="1365250"/>
          </a:xfrm>
        </p:grpSpPr>
        <p:sp>
          <p:nvSpPr>
            <p:cNvPr id="27" name="Trapezoid 26"/>
            <p:cNvSpPr/>
            <p:nvPr/>
          </p:nvSpPr>
          <p:spPr>
            <a:xfrm>
              <a:off x="785786" y="4921270"/>
              <a:ext cx="7620000" cy="1365250"/>
            </a:xfrm>
            <a:prstGeom prst="trapezoid">
              <a:avLst>
                <a:gd name="adj" fmla="val 69767"/>
              </a:avLst>
            </a:prstGeom>
            <a:solidFill>
              <a:srgbClr val="660066">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Trapezoid 4"/>
            <p:cNvSpPr/>
            <p:nvPr/>
          </p:nvSpPr>
          <p:spPr>
            <a:xfrm>
              <a:off x="2119286" y="5000645"/>
              <a:ext cx="4953000" cy="1285875"/>
            </a:xfrm>
            <a:prstGeom prst="rect">
              <a:avLst/>
            </a:prstGeom>
            <a:solidFill>
              <a:srgbClr val="660066">
                <a:alpha val="0"/>
              </a:srgbClr>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Challenge</a:t>
              </a:r>
            </a:p>
          </p:txBody>
        </p:sp>
      </p:grpSp>
      <p:pic>
        <p:nvPicPr>
          <p:cNvPr id="10"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asce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504056" y="246127"/>
            <a:ext cx="83884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altLang="en-US" sz="3200" dirty="0"/>
              <a:t> </a:t>
            </a:r>
            <a:r>
              <a:rPr lang="en-GB" altLang="en-US" sz="3600" dirty="0">
                <a:ln>
                  <a:solidFill>
                    <a:sysClr val="windowText" lastClr="000000"/>
                  </a:solidFill>
                </a:ln>
              </a:rPr>
              <a:t>Sustained commitment to volunteering</a:t>
            </a:r>
          </a:p>
          <a:p>
            <a:pPr eaLnBrk="1" hangingPunct="1">
              <a:buFont typeface="Arial" charset="0"/>
              <a:buChar char="•"/>
            </a:pPr>
            <a:r>
              <a:rPr lang="en-GB" altLang="en-US" sz="3600" dirty="0">
                <a:ln>
                  <a:solidFill>
                    <a:sysClr val="windowText" lastClr="000000"/>
                  </a:solidFill>
                </a:ln>
              </a:rPr>
              <a:t> </a:t>
            </a:r>
            <a:r>
              <a:rPr lang="en-GB" altLang="en-US" sz="3600" dirty="0" smtClean="0">
                <a:ln>
                  <a:solidFill>
                    <a:sysClr val="windowText" lastClr="000000"/>
                  </a:solidFill>
                </a:ln>
              </a:rPr>
              <a:t>Certificates </a:t>
            </a:r>
            <a:r>
              <a:rPr lang="en-GB" altLang="en-US" sz="3600" dirty="0">
                <a:ln>
                  <a:solidFill>
                    <a:sysClr val="windowText" lastClr="000000"/>
                  </a:solidFill>
                </a:ln>
              </a:rPr>
              <a:t>at 50, 100, 200 &amp; </a:t>
            </a:r>
            <a:r>
              <a:rPr lang="en-GB" altLang="en-US" sz="3600" dirty="0" smtClean="0">
                <a:ln>
                  <a:solidFill>
                    <a:sysClr val="windowText" lastClr="000000"/>
                  </a:solidFill>
                </a:ln>
              </a:rPr>
              <a:t>500 hours</a:t>
            </a:r>
            <a:endParaRPr lang="en-GB" altLang="en-US" sz="3600" dirty="0">
              <a:ln>
                <a:solidFill>
                  <a:sysClr val="windowText" lastClr="000000"/>
                </a:solidFill>
              </a:ln>
            </a:endParaRPr>
          </a:p>
          <a:p>
            <a:pPr eaLnBrk="1" hangingPunct="1">
              <a:buFont typeface="Arial" charset="0"/>
              <a:buChar char="•"/>
            </a:pPr>
            <a:endParaRPr lang="en-GB" altLang="en-US" sz="3200" dirty="0"/>
          </a:p>
        </p:txBody>
      </p:sp>
      <p:grpSp>
        <p:nvGrpSpPr>
          <p:cNvPr id="2" name="Group 17"/>
          <p:cNvGrpSpPr>
            <a:grpSpLocks/>
          </p:cNvGrpSpPr>
          <p:nvPr/>
        </p:nvGrpSpPr>
        <p:grpSpPr bwMode="auto">
          <a:xfrm>
            <a:off x="683568" y="5376118"/>
            <a:ext cx="7848872" cy="1365250"/>
            <a:chOff x="785786" y="4921270"/>
            <a:chExt cx="7620000" cy="1365250"/>
          </a:xfrm>
        </p:grpSpPr>
        <p:sp>
          <p:nvSpPr>
            <p:cNvPr id="18" name="Trapezoid 17"/>
            <p:cNvSpPr/>
            <p:nvPr/>
          </p:nvSpPr>
          <p:spPr>
            <a:xfrm>
              <a:off x="785786" y="4921270"/>
              <a:ext cx="7620000" cy="1365250"/>
            </a:xfrm>
            <a:prstGeom prst="trapezoid">
              <a:avLst>
                <a:gd name="adj" fmla="val 69767"/>
              </a:avLst>
            </a:prstGeom>
            <a:solidFill>
              <a:srgbClr val="660066">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rapezoid 4"/>
            <p:cNvSpPr/>
            <p:nvPr/>
          </p:nvSpPr>
          <p:spPr>
            <a:xfrm>
              <a:off x="2119286" y="5000645"/>
              <a:ext cx="4953000" cy="1285875"/>
            </a:xfrm>
            <a:prstGeom prst="rect">
              <a:avLst/>
            </a:prstGeom>
            <a:solidFill>
              <a:srgbClr val="660066">
                <a:alpha val="0"/>
              </a:srgbClr>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Challenge</a:t>
              </a:r>
            </a:p>
          </p:txBody>
        </p:sp>
      </p:grpSp>
      <p:grpSp>
        <p:nvGrpSpPr>
          <p:cNvPr id="3" name="Group 20"/>
          <p:cNvGrpSpPr>
            <a:grpSpLocks/>
          </p:cNvGrpSpPr>
          <p:nvPr/>
        </p:nvGrpSpPr>
        <p:grpSpPr bwMode="auto">
          <a:xfrm>
            <a:off x="1691680" y="3938860"/>
            <a:ext cx="5832648" cy="1365250"/>
            <a:chOff x="1721890" y="3421072"/>
            <a:chExt cx="5715000" cy="1365250"/>
          </a:xfrm>
          <a:solidFill>
            <a:srgbClr val="7030A0">
              <a:alpha val="50000"/>
            </a:srgbClr>
          </a:solidFill>
        </p:grpSpPr>
        <p:sp>
          <p:nvSpPr>
            <p:cNvPr id="22" name="Trapezoid 21"/>
            <p:cNvSpPr/>
            <p:nvPr/>
          </p:nvSpPr>
          <p:spPr>
            <a:xfrm>
              <a:off x="1721890" y="3421072"/>
              <a:ext cx="5715000" cy="1365250"/>
            </a:xfrm>
            <a:prstGeom prst="trapezoid">
              <a:avLst>
                <a:gd name="adj" fmla="val 69767"/>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rapezoid 4"/>
            <p:cNvSpPr/>
            <p:nvPr/>
          </p:nvSpPr>
          <p:spPr>
            <a:xfrm>
              <a:off x="2722015" y="3500447"/>
              <a:ext cx="3714750" cy="1285875"/>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Approach</a:t>
              </a:r>
            </a:p>
          </p:txBody>
        </p:sp>
      </p:grpSp>
      <p:grpSp>
        <p:nvGrpSpPr>
          <p:cNvPr id="4" name="Group 16"/>
          <p:cNvGrpSpPr>
            <a:grpSpLocks/>
          </p:cNvGrpSpPr>
          <p:nvPr/>
        </p:nvGrpSpPr>
        <p:grpSpPr bwMode="auto">
          <a:xfrm>
            <a:off x="2699792" y="2423790"/>
            <a:ext cx="3816424" cy="1440160"/>
            <a:chOff x="2657994" y="1928801"/>
            <a:chExt cx="3810000" cy="1365251"/>
          </a:xfrm>
        </p:grpSpPr>
        <p:sp>
          <p:nvSpPr>
            <p:cNvPr id="25" name="Trapezoid 24"/>
            <p:cNvSpPr/>
            <p:nvPr/>
          </p:nvSpPr>
          <p:spPr>
            <a:xfrm>
              <a:off x="2657994" y="1928801"/>
              <a:ext cx="3810000" cy="1365249"/>
            </a:xfrm>
            <a:prstGeom prst="trapezoid">
              <a:avLst>
                <a:gd name="adj" fmla="val 69767"/>
              </a:avLst>
            </a:prstGeom>
            <a:solidFill>
              <a:srgbClr val="5859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rapezoid 4"/>
            <p:cNvSpPr/>
            <p:nvPr/>
          </p:nvSpPr>
          <p:spPr>
            <a:xfrm>
              <a:off x="3324744" y="1928802"/>
              <a:ext cx="2476500" cy="1365250"/>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Ascent</a:t>
              </a:r>
            </a:p>
          </p:txBody>
        </p:sp>
      </p:grpSp>
      <p:pic>
        <p:nvPicPr>
          <p:cNvPr id="14"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6237312"/>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What is volunteering?</a:t>
            </a:r>
          </a:p>
        </p:txBody>
      </p:sp>
      <p:sp>
        <p:nvSpPr>
          <p:cNvPr id="4" name="Content Placeholder 2"/>
          <p:cNvSpPr txBox="1">
            <a:spLocks/>
          </p:cNvSpPr>
          <p:nvPr/>
        </p:nvSpPr>
        <p:spPr>
          <a:xfrm>
            <a:off x="483295" y="1574829"/>
            <a:ext cx="8208912" cy="4365949"/>
          </a:xfrm>
          <a:prstGeom prst="rect">
            <a:avLst/>
          </a:prstGeom>
        </p:spPr>
        <p:txBody>
          <a:bodyPr>
            <a:normAutofit/>
          </a:bodyPr>
          <a:lstStyle/>
          <a:p>
            <a:pPr marL="982663" indent="-946150" fontAlgn="auto">
              <a:spcBef>
                <a:spcPct val="20000"/>
              </a:spcBef>
              <a:spcAft>
                <a:spcPts val="0"/>
              </a:spcAft>
              <a:buClr>
                <a:schemeClr val="tx1"/>
              </a:buClr>
              <a:buSzPct val="80000"/>
              <a:buFont typeface="Wingdings 2"/>
              <a:buChar char=""/>
              <a:defRPr/>
            </a:pPr>
            <a:r>
              <a:rPr lang="en-GB" sz="46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a typeface="+mj-ea"/>
                <a:cs typeface="+mj-cs"/>
              </a:rPr>
              <a:t>When I think of volunteering I think of...............</a:t>
            </a:r>
          </a:p>
        </p:txBody>
      </p:sp>
    </p:spTree>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9" descr="summit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00063" y="0"/>
            <a:ext cx="8072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altLang="en-US" sz="3200" dirty="0">
                <a:ln>
                  <a:solidFill>
                    <a:sysClr val="windowText" lastClr="000000"/>
                  </a:solidFill>
                </a:ln>
              </a:rPr>
              <a:t> Nomination by organisation</a:t>
            </a:r>
          </a:p>
          <a:p>
            <a:pPr eaLnBrk="1" hangingPunct="1">
              <a:buFont typeface="Arial" charset="0"/>
              <a:buChar char="•"/>
            </a:pPr>
            <a:r>
              <a:rPr lang="en-GB" altLang="en-US" sz="3200" dirty="0">
                <a:ln>
                  <a:solidFill>
                    <a:sysClr val="windowText" lastClr="000000"/>
                  </a:solidFill>
                </a:ln>
              </a:rPr>
              <a:t>Judged by a Panel of Saltire Ambassadors</a:t>
            </a:r>
          </a:p>
          <a:p>
            <a:pPr eaLnBrk="1" hangingPunct="1">
              <a:buFont typeface="Arial" charset="0"/>
              <a:buChar char="•"/>
            </a:pPr>
            <a:endParaRPr lang="en-GB" altLang="en-US" sz="3200" dirty="0">
              <a:solidFill>
                <a:schemeClr val="bg1"/>
              </a:solidFill>
            </a:endParaRPr>
          </a:p>
        </p:txBody>
      </p:sp>
      <p:grpSp>
        <p:nvGrpSpPr>
          <p:cNvPr id="2" name="Group 17"/>
          <p:cNvGrpSpPr>
            <a:grpSpLocks/>
          </p:cNvGrpSpPr>
          <p:nvPr/>
        </p:nvGrpSpPr>
        <p:grpSpPr bwMode="auto">
          <a:xfrm>
            <a:off x="683568" y="5376118"/>
            <a:ext cx="7848872" cy="1365250"/>
            <a:chOff x="785786" y="4921270"/>
            <a:chExt cx="7620000" cy="1365250"/>
          </a:xfrm>
        </p:grpSpPr>
        <p:sp>
          <p:nvSpPr>
            <p:cNvPr id="21" name="Trapezoid 20"/>
            <p:cNvSpPr/>
            <p:nvPr/>
          </p:nvSpPr>
          <p:spPr>
            <a:xfrm>
              <a:off x="785786" y="4921270"/>
              <a:ext cx="7620000" cy="1365250"/>
            </a:xfrm>
            <a:prstGeom prst="trapezoid">
              <a:avLst>
                <a:gd name="adj" fmla="val 69767"/>
              </a:avLst>
            </a:prstGeom>
            <a:solidFill>
              <a:srgbClr val="660066">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rapezoid 4"/>
            <p:cNvSpPr/>
            <p:nvPr/>
          </p:nvSpPr>
          <p:spPr>
            <a:xfrm>
              <a:off x="2119286" y="5000645"/>
              <a:ext cx="4953000" cy="1285875"/>
            </a:xfrm>
            <a:prstGeom prst="rect">
              <a:avLst/>
            </a:prstGeom>
            <a:solidFill>
              <a:srgbClr val="660066">
                <a:alpha val="0"/>
              </a:srgbClr>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Challenge</a:t>
              </a:r>
            </a:p>
          </p:txBody>
        </p:sp>
      </p:grpSp>
      <p:grpSp>
        <p:nvGrpSpPr>
          <p:cNvPr id="3" name="Group 16"/>
          <p:cNvGrpSpPr>
            <a:grpSpLocks/>
          </p:cNvGrpSpPr>
          <p:nvPr/>
        </p:nvGrpSpPr>
        <p:grpSpPr bwMode="auto">
          <a:xfrm>
            <a:off x="2699792" y="2423790"/>
            <a:ext cx="3816424" cy="1440160"/>
            <a:chOff x="2657994" y="1928801"/>
            <a:chExt cx="3810000" cy="1365251"/>
          </a:xfrm>
          <a:solidFill>
            <a:schemeClr val="accent1">
              <a:alpha val="50000"/>
            </a:schemeClr>
          </a:solidFill>
        </p:grpSpPr>
        <p:sp>
          <p:nvSpPr>
            <p:cNvPr id="27" name="Trapezoid 26"/>
            <p:cNvSpPr/>
            <p:nvPr/>
          </p:nvSpPr>
          <p:spPr>
            <a:xfrm>
              <a:off x="2657994" y="1928801"/>
              <a:ext cx="3810000" cy="1365249"/>
            </a:xfrm>
            <a:prstGeom prst="trapezoid">
              <a:avLst>
                <a:gd name="adj" fmla="val 69767"/>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Trapezoid 4"/>
            <p:cNvSpPr/>
            <p:nvPr/>
          </p:nvSpPr>
          <p:spPr>
            <a:xfrm>
              <a:off x="3324744" y="1928802"/>
              <a:ext cx="2476500" cy="1365250"/>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Ascent</a:t>
              </a:r>
            </a:p>
          </p:txBody>
        </p:sp>
      </p:grpSp>
      <p:grpSp>
        <p:nvGrpSpPr>
          <p:cNvPr id="4" name="Group 19"/>
          <p:cNvGrpSpPr>
            <a:grpSpLocks/>
          </p:cNvGrpSpPr>
          <p:nvPr/>
        </p:nvGrpSpPr>
        <p:grpSpPr bwMode="auto">
          <a:xfrm>
            <a:off x="3707904" y="935583"/>
            <a:ext cx="1800200" cy="1776239"/>
            <a:chOff x="3571868" y="428604"/>
            <a:chExt cx="1927230" cy="1714512"/>
          </a:xfrm>
          <a:solidFill>
            <a:schemeClr val="accent6">
              <a:lumMod val="75000"/>
            </a:schemeClr>
          </a:solidFill>
        </p:grpSpPr>
        <p:sp>
          <p:nvSpPr>
            <p:cNvPr id="30" name="Trapezoid 29"/>
            <p:cNvSpPr/>
            <p:nvPr/>
          </p:nvSpPr>
          <p:spPr>
            <a:xfrm>
              <a:off x="3571868" y="428604"/>
              <a:ext cx="1905005" cy="1365260"/>
            </a:xfrm>
            <a:prstGeom prst="trapezoid">
              <a:avLst>
                <a:gd name="adj" fmla="val 69767"/>
              </a:avLst>
            </a:prstGeom>
            <a:solidFill>
              <a:srgbClr val="1810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Trapezoid 4"/>
            <p:cNvSpPr/>
            <p:nvPr/>
          </p:nvSpPr>
          <p:spPr>
            <a:xfrm>
              <a:off x="3594093" y="777856"/>
              <a:ext cx="1905005" cy="1365260"/>
            </a:xfrm>
            <a:prstGeom prst="rect">
              <a:avLst/>
            </a:prstGeom>
            <a:solidFill>
              <a:schemeClr val="accent6">
                <a:lumMod val="75000"/>
                <a:alpha val="0"/>
              </a:schemeClr>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Summit</a:t>
              </a:r>
            </a:p>
          </p:txBody>
        </p:sp>
      </p:grpSp>
      <p:pic>
        <p:nvPicPr>
          <p:cNvPr id="17"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4"/>
          <p:cNvGrpSpPr>
            <a:grpSpLocks/>
          </p:cNvGrpSpPr>
          <p:nvPr/>
        </p:nvGrpSpPr>
        <p:grpSpPr bwMode="auto">
          <a:xfrm>
            <a:off x="1691680" y="3938860"/>
            <a:ext cx="5832648" cy="1365250"/>
            <a:chOff x="1721890" y="3421072"/>
            <a:chExt cx="5715000" cy="1365250"/>
          </a:xfrm>
          <a:solidFill>
            <a:srgbClr val="7030A0">
              <a:alpha val="50000"/>
            </a:srgbClr>
          </a:solidFill>
        </p:grpSpPr>
        <p:sp>
          <p:nvSpPr>
            <p:cNvPr id="36" name="Trapezoid 35"/>
            <p:cNvSpPr/>
            <p:nvPr/>
          </p:nvSpPr>
          <p:spPr>
            <a:xfrm>
              <a:off x="1721890" y="3421072"/>
              <a:ext cx="5715000" cy="1365250"/>
            </a:xfrm>
            <a:prstGeom prst="trapezoid">
              <a:avLst>
                <a:gd name="adj" fmla="val 69767"/>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Trapezoid 4"/>
            <p:cNvSpPr/>
            <p:nvPr/>
          </p:nvSpPr>
          <p:spPr>
            <a:xfrm>
              <a:off x="2722015" y="3500447"/>
              <a:ext cx="3714750" cy="1285875"/>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800" dirty="0"/>
                <a:t>Approach</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Ambassador.jpg"/>
          <p:cNvPicPr>
            <a:picLocks noGrp="1" noChangeAspect="1"/>
          </p:cNvPicPr>
          <p:nvPr>
            <p:ph idx="1"/>
          </p:nvPr>
        </p:nvPicPr>
        <p:blipFill>
          <a:blip r:embed="rId3" cstate="print"/>
          <a:srcRect/>
          <a:stretch>
            <a:fillRect/>
          </a:stretch>
        </p:blipFill>
        <p:spPr>
          <a:xfrm>
            <a:off x="0" y="-2703513"/>
            <a:ext cx="9144000" cy="9732963"/>
          </a:xfrm>
        </p:spPr>
      </p:pic>
      <p:sp>
        <p:nvSpPr>
          <p:cNvPr id="13" name="Rectangle 12"/>
          <p:cNvSpPr>
            <a:spLocks noChangeArrowheads="1"/>
          </p:cNvSpPr>
          <p:nvPr/>
        </p:nvSpPr>
        <p:spPr bwMode="auto">
          <a:xfrm>
            <a:off x="1738313" y="0"/>
            <a:ext cx="5835650" cy="757238"/>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en-GB" sz="4800" dirty="0">
                <a:ln>
                  <a:solidFill>
                    <a:schemeClr val="tx1"/>
                  </a:solidFill>
                </a:ln>
                <a:solidFill>
                  <a:srgbClr val="3333CC"/>
                </a:solidFill>
              </a:rPr>
              <a:t>Saltire Ambassadors</a:t>
            </a:r>
          </a:p>
        </p:txBody>
      </p:sp>
      <p:pic>
        <p:nvPicPr>
          <p:cNvPr id="15" name="Picture 2" descr="C:\Users\c.cameron\Documents\Awards\Saltire Awards\Saltire Logos\Transparent\saltirelogo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rapezoid 10"/>
          <p:cNvSpPr/>
          <p:nvPr/>
        </p:nvSpPr>
        <p:spPr bwMode="auto">
          <a:xfrm>
            <a:off x="683568" y="5376118"/>
            <a:ext cx="7848872" cy="1365250"/>
          </a:xfrm>
          <a:prstGeom prst="trapezoid">
            <a:avLst>
              <a:gd name="adj" fmla="val 69767"/>
            </a:avLst>
          </a:prstGeom>
          <a:solidFill>
            <a:srgbClr val="660066">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rapezoid 19"/>
          <p:cNvSpPr/>
          <p:nvPr/>
        </p:nvSpPr>
        <p:spPr bwMode="auto">
          <a:xfrm>
            <a:off x="3707904" y="935583"/>
            <a:ext cx="1779440" cy="1414413"/>
          </a:xfrm>
          <a:prstGeom prst="trapezoid">
            <a:avLst>
              <a:gd name="adj" fmla="val 69767"/>
            </a:avLst>
          </a:prstGeom>
          <a:solidFill>
            <a:srgbClr val="1810B0">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rapezoid 22"/>
          <p:cNvSpPr/>
          <p:nvPr/>
        </p:nvSpPr>
        <p:spPr bwMode="auto">
          <a:xfrm>
            <a:off x="1691680" y="3938860"/>
            <a:ext cx="5832648" cy="1365250"/>
          </a:xfrm>
          <a:prstGeom prst="trapezoid">
            <a:avLst>
              <a:gd name="adj" fmla="val 69767"/>
            </a:avLst>
          </a:prstGeom>
          <a:solidFill>
            <a:srgbClr val="7030A0">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rapezoid 11"/>
          <p:cNvSpPr/>
          <p:nvPr/>
        </p:nvSpPr>
        <p:spPr bwMode="auto">
          <a:xfrm>
            <a:off x="2699792" y="2423790"/>
            <a:ext cx="3816424" cy="1440158"/>
          </a:xfrm>
          <a:prstGeom prst="trapezoid">
            <a:avLst>
              <a:gd name="adj" fmla="val 69767"/>
            </a:avLst>
          </a:prstGeom>
          <a:solidFill>
            <a:schemeClr val="accent1">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a:spLocks noChangeArrowheads="1"/>
          </p:cNvSpPr>
          <p:nvPr/>
        </p:nvSpPr>
        <p:spPr bwMode="auto">
          <a:xfrm>
            <a:off x="395288" y="1316682"/>
            <a:ext cx="8072437" cy="6000750"/>
          </a:xfrm>
          <a:prstGeom prst="rect">
            <a:avLst/>
          </a:prstGeom>
          <a:noFill/>
          <a:ln w="9525">
            <a:noFill/>
            <a:miter lim="800000"/>
            <a:headEnd/>
            <a:tailEnd/>
          </a:ln>
        </p:spPr>
        <p:txBody>
          <a:bodyPr>
            <a:spAutoFit/>
          </a:bodyPr>
          <a:lstStyle/>
          <a:p>
            <a:r>
              <a:rPr lang="en-GB" sz="3200" b="1" dirty="0">
                <a:ln>
                  <a:solidFill>
                    <a:schemeClr val="tx1"/>
                  </a:solidFill>
                </a:ln>
                <a:solidFill>
                  <a:schemeClr val="bg1"/>
                </a:solidFill>
              </a:rPr>
              <a:t>We would like to recruit at least one  Saltire Ambassador per High School to </a:t>
            </a:r>
          </a:p>
          <a:p>
            <a:pPr>
              <a:buFont typeface="Arial" charset="0"/>
              <a:buChar char="•"/>
            </a:pPr>
            <a:r>
              <a:rPr lang="en-GB" sz="3200" b="1" dirty="0">
                <a:ln>
                  <a:solidFill>
                    <a:schemeClr val="tx1"/>
                  </a:solidFill>
                </a:ln>
                <a:solidFill>
                  <a:schemeClr val="bg1"/>
                </a:solidFill>
              </a:rPr>
              <a:t> </a:t>
            </a:r>
            <a:r>
              <a:rPr lang="en-GB" sz="3200" b="1" dirty="0" smtClean="0">
                <a:ln>
                  <a:solidFill>
                    <a:schemeClr val="tx1"/>
                  </a:solidFill>
                </a:ln>
                <a:solidFill>
                  <a:schemeClr val="bg1"/>
                </a:solidFill>
              </a:rPr>
              <a:t>Promote </a:t>
            </a:r>
            <a:r>
              <a:rPr lang="en-GB" sz="3200" b="1" dirty="0">
                <a:ln>
                  <a:solidFill>
                    <a:schemeClr val="tx1"/>
                  </a:solidFill>
                </a:ln>
                <a:solidFill>
                  <a:schemeClr val="bg1"/>
                </a:solidFill>
              </a:rPr>
              <a:t>Saltire Awards, </a:t>
            </a:r>
          </a:p>
          <a:p>
            <a:pPr>
              <a:buFont typeface="Arial" charset="0"/>
              <a:buChar char="•"/>
            </a:pPr>
            <a:r>
              <a:rPr lang="en-GB" sz="3200" b="1" dirty="0">
                <a:ln>
                  <a:solidFill>
                    <a:schemeClr val="tx1"/>
                  </a:solidFill>
                </a:ln>
                <a:solidFill>
                  <a:schemeClr val="bg1"/>
                </a:solidFill>
              </a:rPr>
              <a:t> </a:t>
            </a:r>
            <a:r>
              <a:rPr lang="en-GB" sz="3200" b="1" dirty="0" smtClean="0">
                <a:ln>
                  <a:solidFill>
                    <a:schemeClr val="tx1"/>
                  </a:solidFill>
                </a:ln>
                <a:solidFill>
                  <a:schemeClr val="bg1"/>
                </a:solidFill>
              </a:rPr>
              <a:t>Distribute </a:t>
            </a:r>
            <a:r>
              <a:rPr lang="en-GB" sz="3200" b="1" dirty="0">
                <a:ln>
                  <a:solidFill>
                    <a:schemeClr val="tx1"/>
                  </a:solidFill>
                </a:ln>
                <a:solidFill>
                  <a:schemeClr val="bg1"/>
                </a:solidFill>
              </a:rPr>
              <a:t>registration forms</a:t>
            </a:r>
          </a:p>
          <a:p>
            <a:pPr>
              <a:buFont typeface="Arial" charset="0"/>
              <a:buChar char="•"/>
            </a:pPr>
            <a:r>
              <a:rPr lang="en-GB" sz="3200" b="1" dirty="0" smtClean="0">
                <a:ln>
                  <a:solidFill>
                    <a:schemeClr val="tx1"/>
                  </a:solidFill>
                </a:ln>
                <a:solidFill>
                  <a:schemeClr val="bg1"/>
                </a:solidFill>
              </a:rPr>
              <a:t> Hold </a:t>
            </a:r>
            <a:r>
              <a:rPr lang="en-GB" sz="3200" b="1" dirty="0">
                <a:ln>
                  <a:solidFill>
                    <a:schemeClr val="tx1"/>
                  </a:solidFill>
                </a:ln>
                <a:solidFill>
                  <a:schemeClr val="bg1"/>
                </a:solidFill>
              </a:rPr>
              <a:t>pop up sessions during breaks</a:t>
            </a:r>
          </a:p>
          <a:p>
            <a:pPr>
              <a:buFont typeface="Arial" charset="0"/>
              <a:buChar char="•"/>
            </a:pPr>
            <a:r>
              <a:rPr lang="en-GB" sz="3200" b="1" dirty="0">
                <a:ln>
                  <a:solidFill>
                    <a:schemeClr val="tx1"/>
                  </a:solidFill>
                </a:ln>
                <a:solidFill>
                  <a:schemeClr val="bg1"/>
                </a:solidFill>
              </a:rPr>
              <a:t> Give presentations to year groups</a:t>
            </a:r>
          </a:p>
          <a:p>
            <a:endParaRPr lang="en-GB" sz="3200" dirty="0">
              <a:ln>
                <a:solidFill>
                  <a:schemeClr val="tx1"/>
                </a:solidFill>
              </a:ln>
              <a:solidFill>
                <a:schemeClr val="bg1"/>
              </a:solidFill>
            </a:endParaRPr>
          </a:p>
          <a:p>
            <a:r>
              <a:rPr lang="en-GB" sz="3200" b="1" dirty="0">
                <a:ln>
                  <a:solidFill>
                    <a:schemeClr val="tx1"/>
                  </a:solidFill>
                </a:ln>
                <a:solidFill>
                  <a:schemeClr val="bg1"/>
                </a:solidFill>
              </a:rPr>
              <a:t>Interested? – </a:t>
            </a:r>
          </a:p>
          <a:p>
            <a:r>
              <a:rPr lang="en-GB" sz="3200" b="1" dirty="0">
                <a:ln>
                  <a:solidFill>
                    <a:schemeClr val="tx1"/>
                  </a:solidFill>
                </a:ln>
                <a:solidFill>
                  <a:schemeClr val="bg1"/>
                </a:solidFill>
              </a:rPr>
              <a:t>email saltireawards@vcborders.org.uk</a:t>
            </a:r>
            <a:endParaRPr lang="en-GB" sz="3200" b="1" dirty="0">
              <a:ln>
                <a:solidFill>
                  <a:schemeClr val="tx1"/>
                </a:solidFill>
              </a:ln>
              <a:solidFill>
                <a:srgbClr val="002060"/>
              </a:solidFill>
            </a:endParaRPr>
          </a:p>
          <a:p>
            <a:r>
              <a:rPr lang="en-GB" sz="3200" b="1" dirty="0">
                <a:ln>
                  <a:solidFill>
                    <a:schemeClr val="tx1"/>
                  </a:solidFill>
                </a:ln>
                <a:solidFill>
                  <a:schemeClr val="bg1"/>
                </a:solidFill>
              </a:rPr>
              <a:t>or talk to us after the presentation.</a:t>
            </a:r>
          </a:p>
          <a:p>
            <a:pPr>
              <a:buFont typeface="Arial" charset="0"/>
              <a:buChar char="•"/>
            </a:pPr>
            <a:endParaRPr lang="en-GB" sz="3200" dirty="0">
              <a:solidFill>
                <a:schemeClr val="bg1"/>
              </a:solidFill>
            </a:endParaRPr>
          </a:p>
          <a:p>
            <a:pPr>
              <a:buFont typeface="Arial" charset="0"/>
              <a:buChar char="•"/>
            </a:pPr>
            <a:endParaRPr lang="en-GB" sz="3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0.7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3" name="Picture 2" descr="C:\Users\c.cameron\Documents\Awards\Saltire Awards\Saltire Logos\Transparent\saltirelogo_whit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658493" y="188640"/>
            <a:ext cx="57317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dvantages To You</a:t>
            </a:r>
            <a:endParaRPr lang="en-GB"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9" name="Trapezoid 8"/>
          <p:cNvSpPr/>
          <p:nvPr/>
        </p:nvSpPr>
        <p:spPr bwMode="auto">
          <a:xfrm>
            <a:off x="683568" y="5376118"/>
            <a:ext cx="7848872" cy="1365250"/>
          </a:xfrm>
          <a:prstGeom prst="trapezoid">
            <a:avLst>
              <a:gd name="adj" fmla="val 69767"/>
            </a:avLst>
          </a:prstGeom>
          <a:solidFill>
            <a:srgbClr val="660066">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apezoid 10"/>
          <p:cNvSpPr/>
          <p:nvPr/>
        </p:nvSpPr>
        <p:spPr bwMode="auto">
          <a:xfrm>
            <a:off x="3707904" y="935583"/>
            <a:ext cx="1779440" cy="1414413"/>
          </a:xfrm>
          <a:prstGeom prst="trapezoid">
            <a:avLst>
              <a:gd name="adj" fmla="val 69767"/>
            </a:avLst>
          </a:prstGeom>
          <a:solidFill>
            <a:srgbClr val="1810B0">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rapezoid 11"/>
          <p:cNvSpPr/>
          <p:nvPr/>
        </p:nvSpPr>
        <p:spPr bwMode="auto">
          <a:xfrm>
            <a:off x="1691680" y="3938860"/>
            <a:ext cx="5832648" cy="1365250"/>
          </a:xfrm>
          <a:prstGeom prst="trapezoid">
            <a:avLst>
              <a:gd name="adj" fmla="val 69767"/>
            </a:avLst>
          </a:prstGeom>
          <a:solidFill>
            <a:srgbClr val="7030A0">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Trapezoid 16"/>
          <p:cNvSpPr/>
          <p:nvPr/>
        </p:nvSpPr>
        <p:spPr bwMode="auto">
          <a:xfrm>
            <a:off x="2699792" y="2423790"/>
            <a:ext cx="3816424" cy="1440158"/>
          </a:xfrm>
          <a:prstGeom prst="trapezoid">
            <a:avLst>
              <a:gd name="adj" fmla="val 69767"/>
            </a:avLst>
          </a:prstGeom>
          <a:solidFill>
            <a:schemeClr val="accent1">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Content Placeholder 2"/>
          <p:cNvSpPr>
            <a:spLocks noGrp="1"/>
          </p:cNvSpPr>
          <p:nvPr>
            <p:ph idx="1"/>
          </p:nvPr>
        </p:nvSpPr>
        <p:spPr>
          <a:xfrm>
            <a:off x="0" y="1844824"/>
            <a:ext cx="9144000" cy="3528392"/>
          </a:xfrm>
        </p:spPr>
        <p:txBody>
          <a:bodyPr numCol="1" anchor="t"/>
          <a:lstStyle/>
          <a:p>
            <a:pPr eaLnBrk="1" hangingPunct="1">
              <a:buClr>
                <a:schemeClr val="tx1"/>
              </a:buClr>
            </a:pPr>
            <a:r>
              <a:rPr lang="en-GB" sz="2800" dirty="0" smtClean="0"/>
              <a:t>Hours can be submitted online</a:t>
            </a:r>
          </a:p>
          <a:p>
            <a:pPr eaLnBrk="1" hangingPunct="1">
              <a:buClr>
                <a:schemeClr val="tx1"/>
              </a:buClr>
            </a:pPr>
            <a:r>
              <a:rPr lang="en-GB" sz="2800" dirty="0" smtClean="0"/>
              <a:t>Can be backdated for up to 2 years!</a:t>
            </a:r>
          </a:p>
          <a:p>
            <a:pPr eaLnBrk="1" hangingPunct="1">
              <a:buClr>
                <a:schemeClr val="tx1"/>
              </a:buClr>
            </a:pPr>
            <a:r>
              <a:rPr lang="en-GB" sz="2800" dirty="0" smtClean="0"/>
              <a:t>Young Scot points for each certificate</a:t>
            </a:r>
          </a:p>
          <a:p>
            <a:pPr eaLnBrk="1" hangingPunct="1">
              <a:buClr>
                <a:schemeClr val="tx1"/>
              </a:buClr>
            </a:pPr>
            <a:r>
              <a:rPr lang="en-GB" sz="2800" dirty="0" smtClean="0"/>
              <a:t>Nationally Recognised Awards to go onto your CV</a:t>
            </a:r>
          </a:p>
          <a:p>
            <a:pPr eaLnBrk="1" hangingPunct="1">
              <a:buClr>
                <a:schemeClr val="tx1"/>
              </a:buClr>
            </a:pPr>
            <a:r>
              <a:rPr lang="en-GB" sz="2800" dirty="0" smtClean="0"/>
              <a:t>Resume if you drop off</a:t>
            </a:r>
          </a:p>
          <a:p>
            <a:pPr eaLnBrk="1" hangingPunct="1">
              <a:buClr>
                <a:schemeClr val="tx1"/>
              </a:buClr>
            </a:pPr>
            <a:endParaRPr lang="en-GB" sz="2800" dirty="0" smtClean="0"/>
          </a:p>
          <a:p>
            <a:pPr eaLnBrk="1" hangingPunct="1">
              <a:buClr>
                <a:schemeClr val="tx1"/>
              </a:buClr>
            </a:pPr>
            <a:endParaRPr lang="en-GB" sz="2800" dirty="0" smtClean="0"/>
          </a:p>
          <a:p>
            <a:pPr eaLnBrk="1" hangingPunct="1">
              <a:buClr>
                <a:schemeClr val="tx1"/>
              </a:buClr>
            </a:pPr>
            <a:endParaRPr lang="en-GB" altLang="en-US" sz="2800" dirty="0" smtClean="0"/>
          </a:p>
          <a:p>
            <a:pPr eaLnBrk="1" hangingPunct="1">
              <a:buClr>
                <a:schemeClr val="tx1"/>
              </a:buClr>
            </a:pPr>
            <a:endParaRPr lang="en-GB" alt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2972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9715263">
            <a:off x="6160202" y="1201011"/>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3.33333E-6 1.18409E-6 L -0.1342 0.45051 " pathEditMode="relative" rAng="0" ptsTypes="AA">
                                      <p:cBhvr>
                                        <p:cTn id="11" dur="2000" fill="hold"/>
                                        <p:tgtEl>
                                          <p:spTgt spid="3"/>
                                        </p:tgtEl>
                                        <p:attrNameLst>
                                          <p:attrName>ppt_x</p:attrName>
                                          <p:attrName>ppt_y</p:attrName>
                                        </p:attrNameLst>
                                      </p:cBhvr>
                                      <p:rCtr x="-670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ight Arrow 4"/>
          <p:cNvSpPr/>
          <p:nvPr/>
        </p:nvSpPr>
        <p:spPr>
          <a:xfrm rot="18761800">
            <a:off x="4143978" y="4693500"/>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288" y="-27384"/>
            <a:ext cx="9172576" cy="687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458325" cy="7229475"/>
          </a:xfrm>
          <a:prstGeom prst="rect">
            <a:avLst/>
          </a:prstGeom>
          <a:noFill/>
          <a:ln w="9525">
            <a:noFill/>
            <a:miter lim="800000"/>
            <a:headEnd/>
            <a:tailEnd/>
          </a:ln>
        </p:spPr>
      </p:pic>
      <p:sp>
        <p:nvSpPr>
          <p:cNvPr id="5" name="Right Arrow 4"/>
          <p:cNvSpPr/>
          <p:nvPr/>
        </p:nvSpPr>
        <p:spPr>
          <a:xfrm rot="13905812">
            <a:off x="1670739" y="995767"/>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468544" cy="7245424"/>
          </a:xfrm>
          <a:prstGeom prst="rect">
            <a:avLst/>
          </a:prstGeom>
          <a:noFill/>
          <a:ln w="9525">
            <a:noFill/>
            <a:miter lim="800000"/>
            <a:headEnd/>
            <a:tailEnd/>
          </a:ln>
        </p:spPr>
      </p:pic>
      <p:sp>
        <p:nvSpPr>
          <p:cNvPr id="5" name="Right Arrow 4"/>
          <p:cNvSpPr/>
          <p:nvPr/>
        </p:nvSpPr>
        <p:spPr>
          <a:xfrm rot="13905812">
            <a:off x="950660" y="1355806"/>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563100" cy="6877050"/>
          </a:xfrm>
          <a:prstGeom prst="rect">
            <a:avLst/>
          </a:prstGeom>
          <a:noFill/>
          <a:ln w="9525">
            <a:noFill/>
            <a:miter lim="800000"/>
            <a:headEnd/>
            <a:tailEnd/>
          </a:ln>
        </p:spPr>
      </p:pic>
      <p:sp>
        <p:nvSpPr>
          <p:cNvPr id="5" name="Right Arrow 4"/>
          <p:cNvSpPr/>
          <p:nvPr/>
        </p:nvSpPr>
        <p:spPr>
          <a:xfrm rot="18352673">
            <a:off x="4537012" y="4882606"/>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L -0.40156 -0.55597 " pathEditMode="relative" ptsTypes="AA">
                                      <p:cBhvr>
                                        <p:cTn id="10" dur="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ight Arrow 4"/>
          <p:cNvSpPr/>
          <p:nvPr/>
        </p:nvSpPr>
        <p:spPr>
          <a:xfrm rot="20227535">
            <a:off x="2230655" y="3996926"/>
            <a:ext cx="2160240" cy="17281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8.33333E-7 -6.10546E-7 L 0.02778 0.26341 " pathEditMode="relative" rAng="0" ptsTypes="AA">
                                      <p:cBhvr>
                                        <p:cTn id="10" dur="500" fill="hold"/>
                                        <p:tgtEl>
                                          <p:spTgt spid="5"/>
                                        </p:tgtEl>
                                        <p:attrNameLst>
                                          <p:attrName>ppt_x</p:attrName>
                                          <p:attrName>ppt_y</p:attrName>
                                        </p:attrNameLst>
                                      </p:cBhvr>
                                      <p:rCtr x="1400" y="13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68313" y="404813"/>
            <a:ext cx="7199312" cy="800219"/>
          </a:xfrm>
          <a:prstGeom prst="rect">
            <a:avLst/>
          </a:prstGeom>
          <a:noFill/>
          <a:ln w="9525">
            <a:noFill/>
            <a:miter lim="800000"/>
            <a:headEnd/>
            <a:tailEnd/>
          </a:ln>
        </p:spPr>
        <p:txBody>
          <a:bodyPr>
            <a:spAutoFit/>
          </a:bodyPr>
          <a:lstStyle/>
          <a:p>
            <a:pPr>
              <a:defRPr/>
            </a:pPr>
            <a:r>
              <a:rPr lang="en-GB" sz="4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What is volunteering?</a:t>
            </a:r>
          </a:p>
        </p:txBody>
      </p:sp>
      <p:sp>
        <p:nvSpPr>
          <p:cNvPr id="5" name="Content Placeholder 2"/>
          <p:cNvSpPr txBox="1">
            <a:spLocks/>
          </p:cNvSpPr>
          <p:nvPr/>
        </p:nvSpPr>
        <p:spPr>
          <a:xfrm>
            <a:off x="467544" y="1700808"/>
            <a:ext cx="8208912" cy="4365949"/>
          </a:xfrm>
          <a:prstGeom prst="rect">
            <a:avLst/>
          </a:prstGeom>
        </p:spPr>
        <p:txBody>
          <a:bodyPr>
            <a:normAutofit/>
          </a:bodyPr>
          <a:lstStyle/>
          <a:p>
            <a:pPr marL="982663" indent="-946150" fontAlgn="auto">
              <a:spcBef>
                <a:spcPct val="20000"/>
              </a:spcBef>
              <a:spcAft>
                <a:spcPts val="0"/>
              </a:spcAft>
              <a:buClr>
                <a:schemeClr val="tx1"/>
              </a:buClr>
              <a:buSzPct val="80000"/>
              <a:buFont typeface="Wingdings 2"/>
              <a:buChar char=""/>
              <a:defRPr/>
            </a:pPr>
            <a:r>
              <a:rPr lang="en-GB" sz="46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a typeface="+mj-ea"/>
                <a:cs typeface="+mj-cs"/>
              </a:rPr>
              <a:t>commitment of time and energy, </a:t>
            </a:r>
          </a:p>
          <a:p>
            <a:pPr marL="982663" indent="-946150" fontAlgn="auto">
              <a:spcBef>
                <a:spcPct val="20000"/>
              </a:spcBef>
              <a:spcAft>
                <a:spcPts val="0"/>
              </a:spcAft>
              <a:buClr>
                <a:schemeClr val="tx1"/>
              </a:buClr>
              <a:buSzPct val="80000"/>
              <a:buFont typeface="Wingdings 2"/>
              <a:buChar char=""/>
              <a:defRPr/>
            </a:pPr>
            <a:r>
              <a:rPr lang="en-GB" sz="46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a typeface="+mj-ea"/>
                <a:cs typeface="+mj-cs"/>
              </a:rPr>
              <a:t>unpaid </a:t>
            </a:r>
          </a:p>
          <a:p>
            <a:pPr marL="982663" indent="-946150" fontAlgn="auto">
              <a:spcBef>
                <a:spcPct val="20000"/>
              </a:spcBef>
              <a:spcAft>
                <a:spcPts val="0"/>
              </a:spcAft>
              <a:buClr>
                <a:schemeClr val="tx1"/>
              </a:buClr>
              <a:buSzPct val="80000"/>
              <a:buFont typeface="Wingdings 2"/>
              <a:buChar char=""/>
              <a:defRPr/>
            </a:pPr>
            <a:r>
              <a:rPr lang="en-GB" sz="46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a typeface="+mj-ea"/>
                <a:cs typeface="+mj-cs"/>
              </a:rPr>
              <a:t>undertaken by choice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4" name="Picture 26" descr="C:\Users\Frazer\Desktop\Challenge.jpg"/>
          <p:cNvPicPr>
            <a:picLocks noChangeAspect="1" noChangeArrowheads="1"/>
          </p:cNvPicPr>
          <p:nvPr/>
        </p:nvPicPr>
        <p:blipFill>
          <a:blip r:embed="rId2" cstate="print"/>
          <a:srcRect/>
          <a:stretch>
            <a:fillRect/>
          </a:stretch>
        </p:blipFill>
        <p:spPr bwMode="auto">
          <a:xfrm rot="19573093">
            <a:off x="865882" y="781184"/>
            <a:ext cx="3736129" cy="5285007"/>
          </a:xfrm>
          <a:prstGeom prst="rect">
            <a:avLst/>
          </a:prstGeom>
          <a:noFill/>
        </p:spPr>
      </p:pic>
      <p:pic>
        <p:nvPicPr>
          <p:cNvPr id="7195" name="Picture 27" descr="C:\Users\Frazer\Desktop\10.jpg"/>
          <p:cNvPicPr>
            <a:picLocks noChangeAspect="1" noChangeArrowheads="1"/>
          </p:cNvPicPr>
          <p:nvPr/>
        </p:nvPicPr>
        <p:blipFill>
          <a:blip r:embed="rId3" cstate="print"/>
          <a:srcRect/>
          <a:stretch>
            <a:fillRect/>
          </a:stretch>
        </p:blipFill>
        <p:spPr bwMode="auto">
          <a:xfrm rot="1615532">
            <a:off x="3572381" y="1095903"/>
            <a:ext cx="3683473" cy="5210521"/>
          </a:xfrm>
          <a:prstGeom prst="rect">
            <a:avLst/>
          </a:prstGeom>
          <a:noFill/>
        </p:spPr>
      </p:pic>
      <p:pic>
        <p:nvPicPr>
          <p:cNvPr id="7196" name="Picture 28" descr="C:\Users\Frazer\Desktop\25.jpg"/>
          <p:cNvPicPr>
            <a:picLocks noChangeAspect="1" noChangeArrowheads="1"/>
          </p:cNvPicPr>
          <p:nvPr/>
        </p:nvPicPr>
        <p:blipFill>
          <a:blip r:embed="rId4" cstate="print"/>
          <a:srcRect/>
          <a:stretch>
            <a:fillRect/>
          </a:stretch>
        </p:blipFill>
        <p:spPr bwMode="auto">
          <a:xfrm rot="20062242">
            <a:off x="1337686" y="706065"/>
            <a:ext cx="3527463" cy="4989835"/>
          </a:xfrm>
          <a:prstGeom prst="rect">
            <a:avLst/>
          </a:prstGeom>
          <a:noFill/>
        </p:spPr>
      </p:pic>
      <p:pic>
        <p:nvPicPr>
          <p:cNvPr id="7197" name="Picture 29" descr="C:\Users\Frazer\Desktop\50.jpg"/>
          <p:cNvPicPr>
            <a:picLocks noChangeAspect="1" noChangeArrowheads="1"/>
          </p:cNvPicPr>
          <p:nvPr/>
        </p:nvPicPr>
        <p:blipFill>
          <a:blip r:embed="rId5" cstate="print"/>
          <a:srcRect/>
          <a:stretch>
            <a:fillRect/>
          </a:stretch>
        </p:blipFill>
        <p:spPr bwMode="auto">
          <a:xfrm rot="1437721">
            <a:off x="3212666" y="861383"/>
            <a:ext cx="3720596" cy="5263034"/>
          </a:xfrm>
          <a:prstGeom prst="rect">
            <a:avLst/>
          </a:prstGeom>
          <a:noFill/>
        </p:spPr>
      </p:pic>
      <p:pic>
        <p:nvPicPr>
          <p:cNvPr id="7198" name="Picture 30" descr="C:\Users\Frazer\Desktop\100.jpg"/>
          <p:cNvPicPr>
            <a:picLocks noChangeAspect="1" noChangeArrowheads="1"/>
          </p:cNvPicPr>
          <p:nvPr/>
        </p:nvPicPr>
        <p:blipFill>
          <a:blip r:embed="rId6" cstate="print"/>
          <a:srcRect/>
          <a:stretch>
            <a:fillRect/>
          </a:stretch>
        </p:blipFill>
        <p:spPr bwMode="auto">
          <a:xfrm rot="20633698">
            <a:off x="772072" y="936873"/>
            <a:ext cx="3777747" cy="5343879"/>
          </a:xfrm>
          <a:prstGeom prst="rect">
            <a:avLst/>
          </a:prstGeom>
          <a:noFill/>
        </p:spPr>
      </p:pic>
      <p:pic>
        <p:nvPicPr>
          <p:cNvPr id="7199" name="Picture 31" descr="C:\Users\Frazer\Desktop\200.jpg"/>
          <p:cNvPicPr>
            <a:picLocks noChangeAspect="1" noChangeArrowheads="1"/>
          </p:cNvPicPr>
          <p:nvPr/>
        </p:nvPicPr>
        <p:blipFill>
          <a:blip r:embed="rId7" cstate="print"/>
          <a:srcRect/>
          <a:stretch>
            <a:fillRect/>
          </a:stretch>
        </p:blipFill>
        <p:spPr bwMode="auto">
          <a:xfrm rot="1314221">
            <a:off x="2744575" y="920964"/>
            <a:ext cx="3830262" cy="5418164"/>
          </a:xfrm>
          <a:prstGeom prst="rect">
            <a:avLst/>
          </a:prstGeom>
          <a:noFill/>
        </p:spPr>
      </p:pic>
      <p:pic>
        <p:nvPicPr>
          <p:cNvPr id="7200" name="Picture 32" descr="C:\Users\Frazer\Desktop\500.jpg"/>
          <p:cNvPicPr>
            <a:picLocks noChangeAspect="1" noChangeArrowheads="1"/>
          </p:cNvPicPr>
          <p:nvPr/>
        </p:nvPicPr>
        <p:blipFill>
          <a:blip r:embed="rId8" cstate="print"/>
          <a:srcRect/>
          <a:stretch>
            <a:fillRect/>
          </a:stretch>
        </p:blipFill>
        <p:spPr bwMode="auto">
          <a:xfrm rot="20145066">
            <a:off x="1138481" y="577007"/>
            <a:ext cx="4036509" cy="5709915"/>
          </a:xfrm>
          <a:prstGeom prst="rect">
            <a:avLst/>
          </a:prstGeom>
          <a:noFill/>
        </p:spPr>
      </p:pic>
      <p:pic>
        <p:nvPicPr>
          <p:cNvPr id="7201" name="Picture 33" descr="C:\Users\Frazer\Desktop\Summit.jpg"/>
          <p:cNvPicPr>
            <a:picLocks noChangeAspect="1" noChangeArrowheads="1"/>
          </p:cNvPicPr>
          <p:nvPr/>
        </p:nvPicPr>
        <p:blipFill>
          <a:blip r:embed="rId9" cstate="print"/>
          <a:srcRect/>
          <a:stretch>
            <a:fillRect/>
          </a:stretch>
        </p:blipFill>
        <p:spPr bwMode="auto">
          <a:xfrm>
            <a:off x="1872208" y="404664"/>
            <a:ext cx="4320480" cy="6111610"/>
          </a:xfrm>
          <a:prstGeom prst="rect">
            <a:avLst/>
          </a:prstGeom>
          <a:noFill/>
        </p:spPr>
      </p:pic>
      <p:grpSp>
        <p:nvGrpSpPr>
          <p:cNvPr id="2" name="Group 17"/>
          <p:cNvGrpSpPr>
            <a:grpSpLocks/>
          </p:cNvGrpSpPr>
          <p:nvPr/>
        </p:nvGrpSpPr>
        <p:grpSpPr bwMode="auto">
          <a:xfrm flipH="1">
            <a:off x="6012160" y="6309320"/>
            <a:ext cx="3131840" cy="476672"/>
            <a:chOff x="785786" y="4921270"/>
            <a:chExt cx="7620000" cy="1365250"/>
          </a:xfrm>
        </p:grpSpPr>
        <p:sp>
          <p:nvSpPr>
            <p:cNvPr id="37" name="Trapezoid 36"/>
            <p:cNvSpPr/>
            <p:nvPr/>
          </p:nvSpPr>
          <p:spPr>
            <a:xfrm>
              <a:off x="785786" y="4921270"/>
              <a:ext cx="7620000" cy="1365250"/>
            </a:xfrm>
            <a:prstGeom prst="trapezoid">
              <a:avLst>
                <a:gd name="adj" fmla="val 69767"/>
              </a:avLst>
            </a:prstGeom>
            <a:solidFill>
              <a:srgbClr val="6600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Trapezoid 4"/>
            <p:cNvSpPr/>
            <p:nvPr/>
          </p:nvSpPr>
          <p:spPr>
            <a:xfrm>
              <a:off x="2119286" y="5000645"/>
              <a:ext cx="4953000" cy="1285875"/>
            </a:xfrm>
            <a:prstGeom prst="rect">
              <a:avLst/>
            </a:prstGeom>
            <a:solidFill>
              <a:srgbClr val="660066"/>
            </a:solid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000" dirty="0"/>
                <a:t>Challenge</a:t>
              </a:r>
            </a:p>
          </p:txBody>
        </p:sp>
      </p:grpSp>
      <p:grpSp>
        <p:nvGrpSpPr>
          <p:cNvPr id="3" name="Group 20"/>
          <p:cNvGrpSpPr>
            <a:grpSpLocks/>
          </p:cNvGrpSpPr>
          <p:nvPr/>
        </p:nvGrpSpPr>
        <p:grpSpPr bwMode="auto">
          <a:xfrm flipH="1">
            <a:off x="6120680" y="5733256"/>
            <a:ext cx="2987824" cy="492070"/>
            <a:chOff x="1059107" y="3421072"/>
            <a:chExt cx="6957387" cy="1365250"/>
          </a:xfrm>
        </p:grpSpPr>
        <p:sp>
          <p:nvSpPr>
            <p:cNvPr id="40" name="Trapezoid 39"/>
            <p:cNvSpPr/>
            <p:nvPr/>
          </p:nvSpPr>
          <p:spPr>
            <a:xfrm>
              <a:off x="1721890" y="3421072"/>
              <a:ext cx="5715000" cy="1365250"/>
            </a:xfrm>
            <a:prstGeom prst="trapezoid">
              <a:avLst>
                <a:gd name="adj" fmla="val 69767"/>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Trapezoid 4"/>
            <p:cNvSpPr/>
            <p:nvPr/>
          </p:nvSpPr>
          <p:spPr>
            <a:xfrm>
              <a:off x="1059107" y="3620858"/>
              <a:ext cx="6957387" cy="946974"/>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000" dirty="0"/>
                <a:t>Approach</a:t>
              </a:r>
            </a:p>
          </p:txBody>
        </p:sp>
      </p:grpSp>
      <p:grpSp>
        <p:nvGrpSpPr>
          <p:cNvPr id="4" name="Group 16"/>
          <p:cNvGrpSpPr>
            <a:grpSpLocks/>
          </p:cNvGrpSpPr>
          <p:nvPr/>
        </p:nvGrpSpPr>
        <p:grpSpPr bwMode="auto">
          <a:xfrm flipH="1">
            <a:off x="5832648" y="4941168"/>
            <a:ext cx="3563888" cy="1008112"/>
            <a:chOff x="705364" y="1018633"/>
            <a:chExt cx="7667630" cy="3185586"/>
          </a:xfrm>
        </p:grpSpPr>
        <p:sp>
          <p:nvSpPr>
            <p:cNvPr id="43" name="Trapezoid 42"/>
            <p:cNvSpPr/>
            <p:nvPr/>
          </p:nvSpPr>
          <p:spPr>
            <a:xfrm>
              <a:off x="2657994" y="1928801"/>
              <a:ext cx="3810000" cy="1365249"/>
            </a:xfrm>
            <a:prstGeom prst="trapezoid">
              <a:avLst>
                <a:gd name="adj" fmla="val 69767"/>
              </a:avLst>
            </a:prstGeom>
            <a:solidFill>
              <a:srgbClr val="5859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Trapezoid 4"/>
            <p:cNvSpPr/>
            <p:nvPr/>
          </p:nvSpPr>
          <p:spPr>
            <a:xfrm>
              <a:off x="705364" y="1018633"/>
              <a:ext cx="7667630" cy="3185586"/>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000" dirty="0"/>
                <a:t>Ascent</a:t>
              </a:r>
            </a:p>
          </p:txBody>
        </p:sp>
      </p:grpSp>
      <p:grpSp>
        <p:nvGrpSpPr>
          <p:cNvPr id="5" name="Group 19"/>
          <p:cNvGrpSpPr>
            <a:grpSpLocks/>
          </p:cNvGrpSpPr>
          <p:nvPr/>
        </p:nvGrpSpPr>
        <p:grpSpPr bwMode="auto">
          <a:xfrm flipH="1">
            <a:off x="7020271" y="4221088"/>
            <a:ext cx="1152127" cy="1224136"/>
            <a:chOff x="3571868" y="428604"/>
            <a:chExt cx="1927227" cy="1821669"/>
          </a:xfrm>
        </p:grpSpPr>
        <p:sp>
          <p:nvSpPr>
            <p:cNvPr id="46" name="Trapezoid 45"/>
            <p:cNvSpPr/>
            <p:nvPr/>
          </p:nvSpPr>
          <p:spPr>
            <a:xfrm>
              <a:off x="3571868" y="428604"/>
              <a:ext cx="1905005" cy="1365260"/>
            </a:xfrm>
            <a:prstGeom prst="trapezoid">
              <a:avLst>
                <a:gd name="adj" fmla="val 69767"/>
              </a:avLst>
            </a:prstGeom>
            <a:solidFill>
              <a:srgbClr val="1810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Trapezoid 4"/>
            <p:cNvSpPr/>
            <p:nvPr/>
          </p:nvSpPr>
          <p:spPr>
            <a:xfrm>
              <a:off x="3594090" y="885012"/>
              <a:ext cx="1905005" cy="1365261"/>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GB" sz="2000" dirty="0"/>
                <a:t>Summit</a:t>
              </a:r>
            </a:p>
          </p:txBody>
        </p:sp>
      </p:grpSp>
      <p:pic>
        <p:nvPicPr>
          <p:cNvPr id="22" name="Picture 2" descr="C:\Users\c.cameron\Documents\Awards\Saltire Awards\Saltire Logos\Transparent\saltirelogo_white_transpare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5125" y="0"/>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194"/>
                                        </p:tgtEl>
                                        <p:attrNameLst>
                                          <p:attrName>style.visibility</p:attrName>
                                        </p:attrNameLst>
                                      </p:cBhvr>
                                      <p:to>
                                        <p:strVal val="visible"/>
                                      </p:to>
                                    </p:set>
                                    <p:anim calcmode="lin" valueType="num">
                                      <p:cBhvr additive="base">
                                        <p:cTn id="7" dur="1000" fill="hold"/>
                                        <p:tgtEl>
                                          <p:spTgt spid="7194"/>
                                        </p:tgtEl>
                                        <p:attrNameLst>
                                          <p:attrName>ppt_x</p:attrName>
                                        </p:attrNameLst>
                                      </p:cBhvr>
                                      <p:tavLst>
                                        <p:tav tm="0">
                                          <p:val>
                                            <p:strVal val="1+#ppt_w/2"/>
                                          </p:val>
                                        </p:tav>
                                        <p:tav tm="100000">
                                          <p:val>
                                            <p:strVal val="#ppt_x"/>
                                          </p:val>
                                        </p:tav>
                                      </p:tavLst>
                                    </p:anim>
                                    <p:anim calcmode="lin" valueType="num">
                                      <p:cBhvr additive="base">
                                        <p:cTn id="8" dur="1000" fill="hold"/>
                                        <p:tgtEl>
                                          <p:spTgt spid="7194"/>
                                        </p:tgtEl>
                                        <p:attrNameLst>
                                          <p:attrName>ppt_y</p:attrName>
                                        </p:attrNameLst>
                                      </p:cBhvr>
                                      <p:tavLst>
                                        <p:tav tm="0">
                                          <p:val>
                                            <p:strVal val="1+#ppt_h/2"/>
                                          </p:val>
                                        </p:tav>
                                        <p:tav tm="100000">
                                          <p:val>
                                            <p:strVal val="#ppt_y"/>
                                          </p:val>
                                        </p:tav>
                                      </p:tavLst>
                                    </p:anim>
                                  </p:childTnLst>
                                </p:cTn>
                              </p:par>
                              <p:par>
                                <p:cTn id="9" presetID="3" presetClass="entr" presetSubtype="5"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vertical)">
                                      <p:cBhvr>
                                        <p:cTn id="11" dur="1000"/>
                                        <p:tgtEl>
                                          <p:spTgt spid="2"/>
                                        </p:tgtEl>
                                      </p:cBhvr>
                                    </p:animEffect>
                                  </p:childTnLst>
                                </p:cTn>
                              </p:par>
                            </p:childTnLst>
                          </p:cTn>
                        </p:par>
                        <p:par>
                          <p:cTn id="12" fill="hold">
                            <p:stCondLst>
                              <p:cond delay="1000"/>
                            </p:stCondLst>
                            <p:childTnLst>
                              <p:par>
                                <p:cTn id="13" presetID="2" presetClass="entr" presetSubtype="12" fill="hold" nodeType="afterEffect">
                                  <p:stCondLst>
                                    <p:cond delay="1000"/>
                                  </p:stCondLst>
                                  <p:childTnLst>
                                    <p:set>
                                      <p:cBhvr>
                                        <p:cTn id="14" dur="1" fill="hold">
                                          <p:stCondLst>
                                            <p:cond delay="0"/>
                                          </p:stCondLst>
                                        </p:cTn>
                                        <p:tgtEl>
                                          <p:spTgt spid="7195"/>
                                        </p:tgtEl>
                                        <p:attrNameLst>
                                          <p:attrName>style.visibility</p:attrName>
                                        </p:attrNameLst>
                                      </p:cBhvr>
                                      <p:to>
                                        <p:strVal val="visible"/>
                                      </p:to>
                                    </p:set>
                                    <p:anim calcmode="lin" valueType="num">
                                      <p:cBhvr additive="base">
                                        <p:cTn id="15" dur="1000" fill="hold"/>
                                        <p:tgtEl>
                                          <p:spTgt spid="7195"/>
                                        </p:tgtEl>
                                        <p:attrNameLst>
                                          <p:attrName>ppt_x</p:attrName>
                                        </p:attrNameLst>
                                      </p:cBhvr>
                                      <p:tavLst>
                                        <p:tav tm="0">
                                          <p:val>
                                            <p:strVal val="0-#ppt_w/2"/>
                                          </p:val>
                                        </p:tav>
                                        <p:tav tm="100000">
                                          <p:val>
                                            <p:strVal val="#ppt_x"/>
                                          </p:val>
                                        </p:tav>
                                      </p:tavLst>
                                    </p:anim>
                                    <p:anim calcmode="lin" valueType="num">
                                      <p:cBhvr additive="base">
                                        <p:cTn id="16" dur="1000" fill="hold"/>
                                        <p:tgtEl>
                                          <p:spTgt spid="7195"/>
                                        </p:tgtEl>
                                        <p:attrNameLst>
                                          <p:attrName>ppt_y</p:attrName>
                                        </p:attrNameLst>
                                      </p:cBhvr>
                                      <p:tavLst>
                                        <p:tav tm="0">
                                          <p:val>
                                            <p:strVal val="1+#ppt_h/2"/>
                                          </p:val>
                                        </p:tav>
                                        <p:tav tm="100000">
                                          <p:val>
                                            <p:strVal val="#ppt_y"/>
                                          </p:val>
                                        </p:tav>
                                      </p:tavLst>
                                    </p:anim>
                                  </p:childTnLst>
                                </p:cTn>
                              </p:par>
                              <p:par>
                                <p:cTn id="17" presetID="3" presetClass="entr" presetSubtype="5"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blinds(vertical)">
                                      <p:cBhvr>
                                        <p:cTn id="19" dur="1000"/>
                                        <p:tgtEl>
                                          <p:spTgt spid="3"/>
                                        </p:tgtEl>
                                      </p:cBhvr>
                                    </p:animEffect>
                                  </p:childTnLst>
                                </p:cTn>
                              </p:par>
                            </p:childTnLst>
                          </p:cTn>
                        </p:par>
                        <p:par>
                          <p:cTn id="20" fill="hold">
                            <p:stCondLst>
                              <p:cond delay="3000"/>
                            </p:stCondLst>
                            <p:childTnLst>
                              <p:par>
                                <p:cTn id="21" presetID="2" presetClass="entr" presetSubtype="6" fill="hold" nodeType="afterEffect">
                                  <p:stCondLst>
                                    <p:cond delay="1000"/>
                                  </p:stCondLst>
                                  <p:childTnLst>
                                    <p:set>
                                      <p:cBhvr>
                                        <p:cTn id="22" dur="1" fill="hold">
                                          <p:stCondLst>
                                            <p:cond delay="0"/>
                                          </p:stCondLst>
                                        </p:cTn>
                                        <p:tgtEl>
                                          <p:spTgt spid="7196"/>
                                        </p:tgtEl>
                                        <p:attrNameLst>
                                          <p:attrName>style.visibility</p:attrName>
                                        </p:attrNameLst>
                                      </p:cBhvr>
                                      <p:to>
                                        <p:strVal val="visible"/>
                                      </p:to>
                                    </p:set>
                                    <p:anim calcmode="lin" valueType="num">
                                      <p:cBhvr additive="base">
                                        <p:cTn id="23" dur="1000" fill="hold"/>
                                        <p:tgtEl>
                                          <p:spTgt spid="7196"/>
                                        </p:tgtEl>
                                        <p:attrNameLst>
                                          <p:attrName>ppt_x</p:attrName>
                                        </p:attrNameLst>
                                      </p:cBhvr>
                                      <p:tavLst>
                                        <p:tav tm="0">
                                          <p:val>
                                            <p:strVal val="1+#ppt_w/2"/>
                                          </p:val>
                                        </p:tav>
                                        <p:tav tm="100000">
                                          <p:val>
                                            <p:strVal val="#ppt_x"/>
                                          </p:val>
                                        </p:tav>
                                      </p:tavLst>
                                    </p:anim>
                                    <p:anim calcmode="lin" valueType="num">
                                      <p:cBhvr additive="base">
                                        <p:cTn id="24" dur="1000" fill="hold"/>
                                        <p:tgtEl>
                                          <p:spTgt spid="7196"/>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12" fill="hold" nodeType="afterEffect">
                                  <p:stCondLst>
                                    <p:cond delay="1000"/>
                                  </p:stCondLst>
                                  <p:childTnLst>
                                    <p:set>
                                      <p:cBhvr>
                                        <p:cTn id="27" dur="1" fill="hold">
                                          <p:stCondLst>
                                            <p:cond delay="0"/>
                                          </p:stCondLst>
                                        </p:cTn>
                                        <p:tgtEl>
                                          <p:spTgt spid="7197"/>
                                        </p:tgtEl>
                                        <p:attrNameLst>
                                          <p:attrName>style.visibility</p:attrName>
                                        </p:attrNameLst>
                                      </p:cBhvr>
                                      <p:to>
                                        <p:strVal val="visible"/>
                                      </p:to>
                                    </p:set>
                                    <p:anim calcmode="lin" valueType="num">
                                      <p:cBhvr additive="base">
                                        <p:cTn id="28" dur="1000" fill="hold"/>
                                        <p:tgtEl>
                                          <p:spTgt spid="7197"/>
                                        </p:tgtEl>
                                        <p:attrNameLst>
                                          <p:attrName>ppt_x</p:attrName>
                                        </p:attrNameLst>
                                      </p:cBhvr>
                                      <p:tavLst>
                                        <p:tav tm="0">
                                          <p:val>
                                            <p:strVal val="0-#ppt_w/2"/>
                                          </p:val>
                                        </p:tav>
                                        <p:tav tm="100000">
                                          <p:val>
                                            <p:strVal val="#ppt_x"/>
                                          </p:val>
                                        </p:tav>
                                      </p:tavLst>
                                    </p:anim>
                                    <p:anim calcmode="lin" valueType="num">
                                      <p:cBhvr additive="base">
                                        <p:cTn id="29" dur="1000" fill="hold"/>
                                        <p:tgtEl>
                                          <p:spTgt spid="7197"/>
                                        </p:tgtEl>
                                        <p:attrNameLst>
                                          <p:attrName>ppt_y</p:attrName>
                                        </p:attrNameLst>
                                      </p:cBhvr>
                                      <p:tavLst>
                                        <p:tav tm="0">
                                          <p:val>
                                            <p:strVal val="1+#ppt_h/2"/>
                                          </p:val>
                                        </p:tav>
                                        <p:tav tm="100000">
                                          <p:val>
                                            <p:strVal val="#ppt_y"/>
                                          </p:val>
                                        </p:tav>
                                      </p:tavLst>
                                    </p:anim>
                                  </p:childTnLst>
                                </p:cTn>
                              </p:par>
                              <p:par>
                                <p:cTn id="30" presetID="3" presetClass="entr" presetSubtype="5" fill="hold" nodeType="with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blinds(vertical)">
                                      <p:cBhvr>
                                        <p:cTn id="32" dur="1000"/>
                                        <p:tgtEl>
                                          <p:spTgt spid="4"/>
                                        </p:tgtEl>
                                      </p:cBhvr>
                                    </p:animEffect>
                                  </p:childTnLst>
                                </p:cTn>
                              </p:par>
                            </p:childTnLst>
                          </p:cTn>
                        </p:par>
                        <p:par>
                          <p:cTn id="33" fill="hold">
                            <p:stCondLst>
                              <p:cond delay="7000"/>
                            </p:stCondLst>
                            <p:childTnLst>
                              <p:par>
                                <p:cTn id="34" presetID="2" presetClass="entr" presetSubtype="6" fill="hold" nodeType="afterEffect">
                                  <p:stCondLst>
                                    <p:cond delay="1000"/>
                                  </p:stCondLst>
                                  <p:childTnLst>
                                    <p:set>
                                      <p:cBhvr>
                                        <p:cTn id="35" dur="1" fill="hold">
                                          <p:stCondLst>
                                            <p:cond delay="0"/>
                                          </p:stCondLst>
                                        </p:cTn>
                                        <p:tgtEl>
                                          <p:spTgt spid="7198"/>
                                        </p:tgtEl>
                                        <p:attrNameLst>
                                          <p:attrName>style.visibility</p:attrName>
                                        </p:attrNameLst>
                                      </p:cBhvr>
                                      <p:to>
                                        <p:strVal val="visible"/>
                                      </p:to>
                                    </p:set>
                                    <p:anim calcmode="lin" valueType="num">
                                      <p:cBhvr additive="base">
                                        <p:cTn id="36" dur="1000" fill="hold"/>
                                        <p:tgtEl>
                                          <p:spTgt spid="7198"/>
                                        </p:tgtEl>
                                        <p:attrNameLst>
                                          <p:attrName>ppt_x</p:attrName>
                                        </p:attrNameLst>
                                      </p:cBhvr>
                                      <p:tavLst>
                                        <p:tav tm="0">
                                          <p:val>
                                            <p:strVal val="1+#ppt_w/2"/>
                                          </p:val>
                                        </p:tav>
                                        <p:tav tm="100000">
                                          <p:val>
                                            <p:strVal val="#ppt_x"/>
                                          </p:val>
                                        </p:tav>
                                      </p:tavLst>
                                    </p:anim>
                                    <p:anim calcmode="lin" valueType="num">
                                      <p:cBhvr additive="base">
                                        <p:cTn id="37" dur="1000" fill="hold"/>
                                        <p:tgtEl>
                                          <p:spTgt spid="7198"/>
                                        </p:tgtEl>
                                        <p:attrNameLst>
                                          <p:attrName>ppt_y</p:attrName>
                                        </p:attrNameLst>
                                      </p:cBhvr>
                                      <p:tavLst>
                                        <p:tav tm="0">
                                          <p:val>
                                            <p:strVal val="1+#ppt_h/2"/>
                                          </p:val>
                                        </p:tav>
                                        <p:tav tm="100000">
                                          <p:val>
                                            <p:strVal val="#ppt_y"/>
                                          </p:val>
                                        </p:tav>
                                      </p:tavLst>
                                    </p:anim>
                                  </p:childTnLst>
                                </p:cTn>
                              </p:par>
                            </p:childTnLst>
                          </p:cTn>
                        </p:par>
                        <p:par>
                          <p:cTn id="38" fill="hold">
                            <p:stCondLst>
                              <p:cond delay="9000"/>
                            </p:stCondLst>
                            <p:childTnLst>
                              <p:par>
                                <p:cTn id="39" presetID="2" presetClass="entr" presetSubtype="12" fill="hold" nodeType="afterEffect">
                                  <p:stCondLst>
                                    <p:cond delay="1000"/>
                                  </p:stCondLst>
                                  <p:childTnLst>
                                    <p:set>
                                      <p:cBhvr>
                                        <p:cTn id="40" dur="1" fill="hold">
                                          <p:stCondLst>
                                            <p:cond delay="0"/>
                                          </p:stCondLst>
                                        </p:cTn>
                                        <p:tgtEl>
                                          <p:spTgt spid="7199"/>
                                        </p:tgtEl>
                                        <p:attrNameLst>
                                          <p:attrName>style.visibility</p:attrName>
                                        </p:attrNameLst>
                                      </p:cBhvr>
                                      <p:to>
                                        <p:strVal val="visible"/>
                                      </p:to>
                                    </p:set>
                                    <p:anim calcmode="lin" valueType="num">
                                      <p:cBhvr additive="base">
                                        <p:cTn id="41" dur="1000" fill="hold"/>
                                        <p:tgtEl>
                                          <p:spTgt spid="7199"/>
                                        </p:tgtEl>
                                        <p:attrNameLst>
                                          <p:attrName>ppt_x</p:attrName>
                                        </p:attrNameLst>
                                      </p:cBhvr>
                                      <p:tavLst>
                                        <p:tav tm="0">
                                          <p:val>
                                            <p:strVal val="0-#ppt_w/2"/>
                                          </p:val>
                                        </p:tav>
                                        <p:tav tm="100000">
                                          <p:val>
                                            <p:strVal val="#ppt_x"/>
                                          </p:val>
                                        </p:tav>
                                      </p:tavLst>
                                    </p:anim>
                                    <p:anim calcmode="lin" valueType="num">
                                      <p:cBhvr additive="base">
                                        <p:cTn id="42" dur="1000" fill="hold"/>
                                        <p:tgtEl>
                                          <p:spTgt spid="7199"/>
                                        </p:tgtEl>
                                        <p:attrNameLst>
                                          <p:attrName>ppt_y</p:attrName>
                                        </p:attrNameLst>
                                      </p:cBhvr>
                                      <p:tavLst>
                                        <p:tav tm="0">
                                          <p:val>
                                            <p:strVal val="1+#ppt_h/2"/>
                                          </p:val>
                                        </p:tav>
                                        <p:tav tm="100000">
                                          <p:val>
                                            <p:strVal val="#ppt_y"/>
                                          </p:val>
                                        </p:tav>
                                      </p:tavLst>
                                    </p:anim>
                                  </p:childTnLst>
                                </p:cTn>
                              </p:par>
                            </p:childTnLst>
                          </p:cTn>
                        </p:par>
                        <p:par>
                          <p:cTn id="43" fill="hold">
                            <p:stCondLst>
                              <p:cond delay="11000"/>
                            </p:stCondLst>
                            <p:childTnLst>
                              <p:par>
                                <p:cTn id="44" presetID="2" presetClass="entr" presetSubtype="6" fill="hold" nodeType="afterEffect">
                                  <p:stCondLst>
                                    <p:cond delay="1000"/>
                                  </p:stCondLst>
                                  <p:childTnLst>
                                    <p:set>
                                      <p:cBhvr>
                                        <p:cTn id="45" dur="1" fill="hold">
                                          <p:stCondLst>
                                            <p:cond delay="0"/>
                                          </p:stCondLst>
                                        </p:cTn>
                                        <p:tgtEl>
                                          <p:spTgt spid="7200"/>
                                        </p:tgtEl>
                                        <p:attrNameLst>
                                          <p:attrName>style.visibility</p:attrName>
                                        </p:attrNameLst>
                                      </p:cBhvr>
                                      <p:to>
                                        <p:strVal val="visible"/>
                                      </p:to>
                                    </p:set>
                                    <p:anim calcmode="lin" valueType="num">
                                      <p:cBhvr additive="base">
                                        <p:cTn id="46" dur="1000" fill="hold"/>
                                        <p:tgtEl>
                                          <p:spTgt spid="7200"/>
                                        </p:tgtEl>
                                        <p:attrNameLst>
                                          <p:attrName>ppt_x</p:attrName>
                                        </p:attrNameLst>
                                      </p:cBhvr>
                                      <p:tavLst>
                                        <p:tav tm="0">
                                          <p:val>
                                            <p:strVal val="1+#ppt_w/2"/>
                                          </p:val>
                                        </p:tav>
                                        <p:tav tm="100000">
                                          <p:val>
                                            <p:strVal val="#ppt_x"/>
                                          </p:val>
                                        </p:tav>
                                      </p:tavLst>
                                    </p:anim>
                                    <p:anim calcmode="lin" valueType="num">
                                      <p:cBhvr additive="base">
                                        <p:cTn id="47" dur="1000" fill="hold"/>
                                        <p:tgtEl>
                                          <p:spTgt spid="7200"/>
                                        </p:tgtEl>
                                        <p:attrNameLst>
                                          <p:attrName>ppt_y</p:attrName>
                                        </p:attrNameLst>
                                      </p:cBhvr>
                                      <p:tavLst>
                                        <p:tav tm="0">
                                          <p:val>
                                            <p:strVal val="1+#ppt_h/2"/>
                                          </p:val>
                                        </p:tav>
                                        <p:tav tm="100000">
                                          <p:val>
                                            <p:strVal val="#ppt_y"/>
                                          </p:val>
                                        </p:tav>
                                      </p:tavLst>
                                    </p:anim>
                                  </p:childTnLst>
                                </p:cTn>
                              </p:par>
                            </p:childTnLst>
                          </p:cTn>
                        </p:par>
                        <p:par>
                          <p:cTn id="48" fill="hold">
                            <p:stCondLst>
                              <p:cond delay="13000"/>
                            </p:stCondLst>
                            <p:childTnLst>
                              <p:par>
                                <p:cTn id="49" presetID="2" presetClass="entr" presetSubtype="4" fill="hold" nodeType="afterEffect">
                                  <p:stCondLst>
                                    <p:cond delay="1000"/>
                                  </p:stCondLst>
                                  <p:childTnLst>
                                    <p:set>
                                      <p:cBhvr>
                                        <p:cTn id="50" dur="1" fill="hold">
                                          <p:stCondLst>
                                            <p:cond delay="0"/>
                                          </p:stCondLst>
                                        </p:cTn>
                                        <p:tgtEl>
                                          <p:spTgt spid="7201"/>
                                        </p:tgtEl>
                                        <p:attrNameLst>
                                          <p:attrName>style.visibility</p:attrName>
                                        </p:attrNameLst>
                                      </p:cBhvr>
                                      <p:to>
                                        <p:strVal val="visible"/>
                                      </p:to>
                                    </p:set>
                                    <p:anim calcmode="lin" valueType="num">
                                      <p:cBhvr additive="base">
                                        <p:cTn id="51" dur="1000" fill="hold"/>
                                        <p:tgtEl>
                                          <p:spTgt spid="7201"/>
                                        </p:tgtEl>
                                        <p:attrNameLst>
                                          <p:attrName>ppt_x</p:attrName>
                                        </p:attrNameLst>
                                      </p:cBhvr>
                                      <p:tavLst>
                                        <p:tav tm="0">
                                          <p:val>
                                            <p:strVal val="#ppt_x"/>
                                          </p:val>
                                        </p:tav>
                                        <p:tav tm="100000">
                                          <p:val>
                                            <p:strVal val="#ppt_x"/>
                                          </p:val>
                                        </p:tav>
                                      </p:tavLst>
                                    </p:anim>
                                    <p:anim calcmode="lin" valueType="num">
                                      <p:cBhvr additive="base">
                                        <p:cTn id="52" dur="1000" fill="hold"/>
                                        <p:tgtEl>
                                          <p:spTgt spid="7201"/>
                                        </p:tgtEl>
                                        <p:attrNameLst>
                                          <p:attrName>ppt_y</p:attrName>
                                        </p:attrNameLst>
                                      </p:cBhvr>
                                      <p:tavLst>
                                        <p:tav tm="0">
                                          <p:val>
                                            <p:strVal val="1+#ppt_h/2"/>
                                          </p:val>
                                        </p:tav>
                                        <p:tav tm="100000">
                                          <p:val>
                                            <p:strVal val="#ppt_y"/>
                                          </p:val>
                                        </p:tav>
                                      </p:tavLst>
                                    </p:anim>
                                  </p:childTnLst>
                                </p:cTn>
                              </p:par>
                              <p:par>
                                <p:cTn id="53" presetID="3" presetClass="entr" presetSubtype="5" fill="hold" nodeType="withEffect">
                                  <p:stCondLst>
                                    <p:cond delay="1000"/>
                                  </p:stCondLst>
                                  <p:childTnLst>
                                    <p:set>
                                      <p:cBhvr>
                                        <p:cTn id="54" dur="1" fill="hold">
                                          <p:stCondLst>
                                            <p:cond delay="0"/>
                                          </p:stCondLst>
                                        </p:cTn>
                                        <p:tgtEl>
                                          <p:spTgt spid="5"/>
                                        </p:tgtEl>
                                        <p:attrNameLst>
                                          <p:attrName>style.visibility</p:attrName>
                                        </p:attrNameLst>
                                      </p:cBhvr>
                                      <p:to>
                                        <p:strVal val="visible"/>
                                      </p:to>
                                    </p:set>
                                    <p:animEffect transition="in" filter="blinds(vertical)">
                                      <p:cBhvr>
                                        <p:cTn id="5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95536" y="1484784"/>
            <a:ext cx="9073008" cy="3400425"/>
          </a:xfrm>
        </p:spPr>
        <p:txBody>
          <a:bodyPr/>
          <a:lstStyle/>
          <a:p>
            <a:pPr marL="34925" indent="0">
              <a:buNone/>
            </a:pPr>
            <a:endParaRPr lang="en-GB" altLang="en-US" dirty="0" smtClean="0"/>
          </a:p>
          <a:p>
            <a:pPr marL="549275" indent="-514350">
              <a:buClr>
                <a:srgbClr val="FF0000"/>
              </a:buClr>
              <a:buSzPct val="150000"/>
              <a:buFont typeface="+mj-lt"/>
              <a:buAutoNum type="arabicParenR"/>
            </a:pPr>
            <a:r>
              <a:rPr lang="en-GB" altLang="en-US" dirty="0" smtClean="0"/>
              <a:t>  What is a benefit to you of volunteering?</a:t>
            </a:r>
          </a:p>
          <a:p>
            <a:pPr marL="549275" indent="-514350">
              <a:buClr>
                <a:srgbClr val="FF0000"/>
              </a:buClr>
              <a:buSzPct val="150000"/>
              <a:buFont typeface="+mj-lt"/>
              <a:buAutoNum type="arabicParenR"/>
            </a:pPr>
            <a:r>
              <a:rPr lang="en-GB" altLang="en-US" dirty="0" smtClean="0"/>
              <a:t>  How can you become involved?</a:t>
            </a:r>
          </a:p>
          <a:p>
            <a:pPr marL="549275" indent="-514350">
              <a:buClr>
                <a:srgbClr val="FF0000"/>
              </a:buClr>
              <a:buSzPct val="150000"/>
              <a:buFont typeface="+mj-lt"/>
              <a:buAutoNum type="arabicParenR"/>
            </a:pPr>
            <a:r>
              <a:rPr lang="en-GB" altLang="en-US" dirty="0" smtClean="0"/>
              <a:t>  What is the name of the award scheme?</a:t>
            </a:r>
          </a:p>
          <a:p>
            <a:pPr marL="549275" indent="-514350">
              <a:buClr>
                <a:srgbClr val="FF0000"/>
              </a:buClr>
              <a:buSzPct val="150000"/>
              <a:buFont typeface="+mj-lt"/>
              <a:buAutoNum type="arabicParenR"/>
            </a:pPr>
            <a:r>
              <a:rPr lang="en-GB" altLang="en-US" dirty="0" smtClean="0"/>
              <a:t>  Name one of the certificates you can achieve?</a:t>
            </a:r>
          </a:p>
          <a:p>
            <a:pPr marL="549275" indent="-514350">
              <a:buFont typeface="Franklin Gothic Book" pitchFamily="34" charset="0"/>
              <a:buAutoNum type="arabicParenR"/>
            </a:pPr>
            <a:endParaRPr lang="en-GB" altLang="en-US" dirty="0" smtClean="0"/>
          </a:p>
        </p:txBody>
      </p:sp>
      <p:sp>
        <p:nvSpPr>
          <p:cNvPr id="5" name="Rectangle 4"/>
          <p:cNvSpPr/>
          <p:nvPr/>
        </p:nvSpPr>
        <p:spPr>
          <a:xfrm>
            <a:off x="1432216" y="188640"/>
            <a:ext cx="618432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Were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Y</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ou Listening?</a:t>
            </a:r>
            <a:endParaRPr lang="en-GB"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4" name="Picture 2" descr="C:\Users\c.cameron\Documents\Awards\Saltire Awards\Saltire Logos\Transparent\saltirelogo_whit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Effect transition="in" filter="fade">
                                      <p:cBhvr>
                                        <p:cTn id="25" dur="500"/>
                                        <p:tgtEl>
                                          <p:spTgt spid="3277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771">
                                            <p:txEl>
                                              <p:pRg st="2" end="2"/>
                                            </p:txEl>
                                          </p:spTgt>
                                        </p:tgtEl>
                                        <p:attrNameLst>
                                          <p:attrName>style.visibility</p:attrName>
                                        </p:attrNameLst>
                                      </p:cBhvr>
                                      <p:to>
                                        <p:strVal val="visible"/>
                                      </p:to>
                                    </p:set>
                                    <p:animEffect transition="in" filter="fade">
                                      <p:cBhvr>
                                        <p:cTn id="30" dur="500"/>
                                        <p:tgtEl>
                                          <p:spTgt spid="3277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771">
                                            <p:txEl>
                                              <p:pRg st="3" end="3"/>
                                            </p:txEl>
                                          </p:spTgt>
                                        </p:tgtEl>
                                        <p:attrNameLst>
                                          <p:attrName>style.visibility</p:attrName>
                                        </p:attrNameLst>
                                      </p:cBhvr>
                                      <p:to>
                                        <p:strVal val="visible"/>
                                      </p:to>
                                    </p:set>
                                    <p:animEffect transition="in" filter="fade">
                                      <p:cBhvr>
                                        <p:cTn id="35" dur="500"/>
                                        <p:tgtEl>
                                          <p:spTgt spid="3277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771">
                                            <p:txEl>
                                              <p:pRg st="4" end="4"/>
                                            </p:txEl>
                                          </p:spTgt>
                                        </p:tgtEl>
                                        <p:attrNameLst>
                                          <p:attrName>style.visibility</p:attrName>
                                        </p:attrNameLst>
                                      </p:cBhvr>
                                      <p:to>
                                        <p:strVal val="visible"/>
                                      </p:to>
                                    </p:set>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C:\Users\c.cameron\Documents\Awards\Saltire Awards\Saltire Logos\Transparent\saltirelogo_blu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2875"/>
            <a:ext cx="9286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51520" y="1528193"/>
            <a:ext cx="7139136" cy="3917031"/>
          </a:xfrm>
        </p:spPr>
        <p:txBody>
          <a:bodyPr>
            <a:normAutofit lnSpcReduction="10000"/>
          </a:bodyPr>
          <a:lstStyle/>
          <a:p>
            <a:r>
              <a:rPr lang="en-GB" dirty="0"/>
              <a:t>W</a:t>
            </a:r>
            <a:r>
              <a:rPr lang="en-GB" dirty="0" smtClean="0"/>
              <a:t>ant more information about Saltire?</a:t>
            </a:r>
          </a:p>
          <a:p>
            <a:endParaRPr lang="en-GB" dirty="0" smtClean="0"/>
          </a:p>
          <a:p>
            <a:r>
              <a:rPr lang="en-GB" dirty="0" smtClean="0"/>
              <a:t>Have you Volunteered in the past and didn’t receive recognition?</a:t>
            </a:r>
          </a:p>
          <a:p>
            <a:pPr lvl="1">
              <a:buNone/>
            </a:pPr>
            <a:r>
              <a:rPr lang="en-GB" sz="3000" dirty="0" smtClean="0"/>
              <a:t>or</a:t>
            </a:r>
          </a:p>
          <a:p>
            <a:r>
              <a:rPr lang="en-GB" dirty="0" smtClean="0"/>
              <a:t>Are you interested in Volunteering now?</a:t>
            </a:r>
          </a:p>
          <a:p>
            <a:pPr>
              <a:buNone/>
            </a:pPr>
            <a:r>
              <a:rPr lang="en-GB" dirty="0" smtClean="0"/>
              <a:t>	</a:t>
            </a:r>
          </a:p>
        </p:txBody>
      </p:sp>
      <p:sp>
        <p:nvSpPr>
          <p:cNvPr id="8" name="Rectangle 7"/>
          <p:cNvSpPr/>
          <p:nvPr/>
        </p:nvSpPr>
        <p:spPr>
          <a:xfrm>
            <a:off x="2987824" y="4365104"/>
            <a:ext cx="6156176" cy="2308324"/>
          </a:xfrm>
          <a:prstGeom prst="rect">
            <a:avLst/>
          </a:prstGeom>
          <a:noFill/>
        </p:spPr>
        <p:txBody>
          <a:bodyPr wrap="square" lIns="91440" tIns="45720" rIns="91440" bIns="4572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Come and </a:t>
            </a: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see us!</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68312"/>
            <a:ext cx="914400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accent3"/>
                  </a:solidFill>
                </a:ln>
                <a:solidFill>
                  <a:srgbClr val="FF0000"/>
                </a:solidFill>
                <a:effectLst>
                  <a:outerShdw blurRad="76200" dist="50800" dir="5400000" algn="tl" rotWithShape="0">
                    <a:srgbClr val="000000">
                      <a:alpha val="65000"/>
                    </a:srgbClr>
                  </a:outerShdw>
                </a:effectLst>
              </a:rPr>
              <a:t>Thank You</a:t>
            </a:r>
          </a:p>
          <a:p>
            <a:pPr algn="ctr"/>
            <a:r>
              <a:rPr lang="en-US" sz="5400" b="1" cap="none" spc="50" dirty="0" smtClean="0">
                <a:ln w="11430">
                  <a:solidFill>
                    <a:schemeClr val="accent3"/>
                  </a:solidFill>
                </a:ln>
                <a:solidFill>
                  <a:srgbClr val="FF0000"/>
                </a:solidFill>
                <a:effectLst>
                  <a:outerShdw blurRad="76200" dist="50800" dir="5400000" algn="tl" rotWithShape="0">
                    <a:srgbClr val="000000">
                      <a:alpha val="65000"/>
                    </a:srgbClr>
                  </a:outerShdw>
                </a:effectLst>
              </a:rPr>
              <a:t>For</a:t>
            </a:r>
          </a:p>
          <a:p>
            <a:pPr algn="ctr"/>
            <a:r>
              <a:rPr lang="en-US" sz="5400" b="1" cap="none" spc="50" dirty="0" smtClean="0">
                <a:ln w="11430">
                  <a:solidFill>
                    <a:schemeClr val="accent3"/>
                  </a:solidFill>
                </a:ln>
                <a:solidFill>
                  <a:srgbClr val="FF0000"/>
                </a:solidFill>
                <a:effectLst>
                  <a:outerShdw blurRad="76200" dist="50800" dir="5400000" algn="tl" rotWithShape="0">
                    <a:srgbClr val="000000">
                      <a:alpha val="65000"/>
                    </a:srgbClr>
                  </a:outerShdw>
                </a:effectLst>
              </a:rPr>
              <a:t>Listening </a:t>
            </a:r>
          </a:p>
          <a:p>
            <a:pPr algn="ctr"/>
            <a:r>
              <a:rPr lang="en-US" sz="5400" b="1" cap="none" spc="50" dirty="0" smtClean="0">
                <a:ln w="11430">
                  <a:solidFill>
                    <a:schemeClr val="accent3"/>
                  </a:solidFill>
                </a:ln>
                <a:solidFill>
                  <a:srgbClr val="FF0000"/>
                </a:solidFill>
                <a:effectLst>
                  <a:outerShdw blurRad="76200" dist="50800" dir="5400000" algn="tl" rotWithShape="0">
                    <a:srgbClr val="000000">
                      <a:alpha val="65000"/>
                    </a:srgbClr>
                  </a:outerShdw>
                </a:effectLst>
                <a:sym typeface="Wingdings" panose="05000000000000000000" pitchFamily="2" charset="2"/>
              </a:rPr>
              <a:t></a:t>
            </a:r>
            <a:endParaRPr lang="en-GB" sz="5400" b="1" cap="none" spc="50" dirty="0">
              <a:ln w="11430">
                <a:solidFill>
                  <a:schemeClr val="accent3"/>
                </a:solidFill>
              </a:ln>
              <a:solidFill>
                <a:srgbClr val="FF0000"/>
              </a:solidFill>
              <a:effectLst>
                <a:outerShdw blurRad="76200" dist="50800" dir="5400000" algn="tl" rotWithShape="0">
                  <a:srgbClr val="000000">
                    <a:alpha val="65000"/>
                  </a:srgbClr>
                </a:outerShdw>
              </a:effectLst>
            </a:endParaRPr>
          </a:p>
        </p:txBody>
      </p:sp>
      <p:sp>
        <p:nvSpPr>
          <p:cNvPr id="9" name="Rectangle 8"/>
          <p:cNvSpPr/>
          <p:nvPr/>
        </p:nvSpPr>
        <p:spPr>
          <a:xfrm>
            <a:off x="0" y="4653136"/>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solidFill>
                    <a:srgbClr val="0070C0"/>
                  </a:solidFill>
                </a:ln>
                <a:solidFill>
                  <a:srgbClr val="FFFF00"/>
                </a:solidFill>
                <a:effectLst>
                  <a:outerShdw blurRad="76200" dist="50800" dir="5400000" algn="tl" rotWithShape="0">
                    <a:srgbClr val="000000">
                      <a:alpha val="65000"/>
                    </a:srgbClr>
                  </a:outerShdw>
                </a:effectLst>
              </a:rPr>
              <a:t>Any Question?</a:t>
            </a:r>
            <a:endParaRPr lang="en-GB" sz="7200" b="1" cap="none" spc="50" dirty="0">
              <a:ln w="11430">
                <a:solidFill>
                  <a:srgbClr val="0070C0"/>
                </a:solidFill>
              </a:ln>
              <a:solidFill>
                <a:srgbClr val="FFFF00"/>
              </a:solidFill>
              <a:effectLst>
                <a:outerShdw blurRad="76200" dist="50800" dir="5400000" algn="tl" rotWithShape="0">
                  <a:srgbClr val="000000">
                    <a:alpha val="65000"/>
                  </a:srgbClr>
                </a:outerShdw>
              </a:effectLst>
            </a:endParaRPr>
          </a:p>
        </p:txBody>
      </p:sp>
      <p:pic>
        <p:nvPicPr>
          <p:cNvPr id="4" name="Picture 2" descr="C:\Users\c.cameron\Documents\Awards\Saltire Awards\Saltire Logos\Transparent\saltirelogo_white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5" y="6245225"/>
            <a:ext cx="2428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68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15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4704"/>
            <a:ext cx="9144000" cy="6155531"/>
          </a:xfrm>
          <a:prstGeom prst="rect">
            <a:avLst/>
          </a:prstGeom>
        </p:spPr>
        <p:txBody>
          <a:bodyPr wrap="square">
            <a:spAutoFit/>
          </a:bodyPr>
          <a:lstStyle/>
          <a:p>
            <a:pPr algn="ctr" eaLnBrk="1" hangingPunct="1">
              <a:buFont typeface="Wingdings 2" pitchFamily="18" charset="2"/>
              <a:buNone/>
              <a:defRPr/>
            </a:pP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Volunteer Centre Borders</a:t>
            </a:r>
          </a:p>
          <a:p>
            <a:pPr algn="ctr" eaLnBrk="1" hangingPunct="1">
              <a:buFont typeface="Wingdings 2" pitchFamily="18" charset="2"/>
              <a:buNone/>
              <a:defRPr/>
            </a:pPr>
            <a:r>
              <a:rPr lang="en-GB" sz="4000" b="1" cap="all" dirty="0" err="1"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Ladhope</a:t>
            </a: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 Vale</a:t>
            </a:r>
          </a:p>
          <a:p>
            <a:pPr algn="ctr" eaLnBrk="1" hangingPunct="1">
              <a:buFont typeface="Wingdings 2" pitchFamily="18" charset="2"/>
              <a:buNone/>
              <a:defRPr/>
            </a:pPr>
            <a:r>
              <a:rPr lang="en-GB" sz="4000" b="1" cap="all" dirty="0" err="1"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Galashiels</a:t>
            </a:r>
            <a:endPar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endParaRPr>
          </a:p>
          <a:p>
            <a:pPr algn="ctr" eaLnBrk="1" hangingPunct="1">
              <a:buFont typeface="Wingdings 2" pitchFamily="18" charset="2"/>
              <a:buNone/>
              <a:defRPr/>
            </a:pP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Tel: 0845 602 3921</a:t>
            </a:r>
          </a:p>
          <a:p>
            <a:pPr algn="ctr" eaLnBrk="1" hangingPunct="1">
              <a:buFont typeface="Wingdings 2" pitchFamily="18" charset="2"/>
              <a:buNone/>
              <a:defRPr/>
            </a:pP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Web site: www.vcborders.org.uk</a:t>
            </a:r>
          </a:p>
          <a:p>
            <a:pPr algn="ctr" eaLnBrk="1" hangingPunct="1">
              <a:buFont typeface="Wingdings 2" pitchFamily="18" charset="2"/>
              <a:buNone/>
              <a:defRPr/>
            </a:pP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www.saltireawards.org.uk</a:t>
            </a:r>
          </a:p>
          <a:p>
            <a:pPr algn="ctr" eaLnBrk="1" hangingPunct="1">
              <a:buFont typeface="Wingdings 2" pitchFamily="18" charset="2"/>
              <a:buNone/>
              <a:defRPr/>
            </a:pPr>
            <a:endPar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endParaRPr>
          </a:p>
          <a:p>
            <a:pPr algn="ctr" eaLnBrk="1" hangingPunct="1">
              <a:buFont typeface="Wingdings 2" pitchFamily="18" charset="2"/>
              <a:buNone/>
              <a:defRPr/>
            </a:pPr>
            <a:r>
              <a:rPr lang="en-GB" sz="40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Email:</a:t>
            </a:r>
          </a:p>
          <a:p>
            <a:pPr algn="ctr" eaLnBrk="1" hangingPunct="1">
              <a:buFont typeface="Wingdings 2" pitchFamily="18" charset="2"/>
              <a:buNone/>
              <a:defRPr/>
            </a:pPr>
            <a:r>
              <a:rPr lang="en-GB" sz="3400" b="1" cap="all" dirty="0" smtClean="0">
                <a:ln w="5000" cmpd="sng">
                  <a:solidFill>
                    <a:srgbClr val="00B050"/>
                  </a:solidFill>
                  <a:prstDash val="solid"/>
                </a:ln>
                <a:solidFill>
                  <a:srgbClr val="FFFFFF"/>
                </a:solidFill>
                <a:effectLst>
                  <a:outerShdw blurRad="50800" dist="38100" dir="5400000" algn="t" rotWithShape="0">
                    <a:prstClr val="black">
                      <a:alpha val="50000"/>
                    </a:prstClr>
                  </a:outerShdw>
                </a:effectLst>
              </a:rPr>
              <a:t>Saltireawards@vcborders.org.uk</a:t>
            </a:r>
            <a:endParaRPr lang="en-GB" sz="3400" dirty="0">
              <a:ln w="5000" cmpd="sng">
                <a:solidFill>
                  <a:srgbClr val="00B050"/>
                </a:solidFill>
                <a:prstDash val="solid"/>
              </a:ln>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normAutofit/>
          </a:bodyPr>
          <a:lstStyle/>
          <a:p>
            <a:pPr eaLnBrk="1" fontAlgn="auto" hangingPunct="1">
              <a:spcAft>
                <a:spcPts val="0"/>
              </a:spcAft>
              <a:defRPr/>
            </a:pPr>
            <a:r>
              <a:rPr lang="en-GB"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Who benefits?</a:t>
            </a:r>
          </a:p>
        </p:txBody>
      </p:sp>
      <p:graphicFrame>
        <p:nvGraphicFramePr>
          <p:cNvPr id="4" name="Content Placeholder 6"/>
          <p:cNvGraphicFramePr>
            <a:graphicFrameLocks noGrp="1"/>
          </p:cNvGraphicFramePr>
          <p:nvPr>
            <p:ph idx="1"/>
          </p:nvPr>
        </p:nvGraphicFramePr>
        <p:xfrm>
          <a:off x="1403648" y="659829"/>
          <a:ext cx="7128792"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3"/>
          <p:cNvSpPr txBox="1">
            <a:spLocks/>
          </p:cNvSpPr>
          <p:nvPr/>
        </p:nvSpPr>
        <p:spPr>
          <a:xfrm>
            <a:off x="6372200" y="836712"/>
            <a:ext cx="2592288" cy="1944216"/>
          </a:xfrm>
          <a:prstGeom prst="rect">
            <a:avLst/>
          </a:prstGeom>
        </p:spPr>
        <p:txBody>
          <a:bodyPr>
            <a:normAutofit fontScale="70000" lnSpcReduction="20000"/>
          </a:bodyPr>
          <a:lstStyle/>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Help into paid work</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Improve Health</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Increase confidence</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Meet new people</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Use spare time well </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Good thing to do</a:t>
            </a:r>
          </a:p>
          <a:p>
            <a:pPr marL="420624" indent="-384048" fontAlgn="auto">
              <a:spcBef>
                <a:spcPct val="20000"/>
              </a:spcBef>
              <a:spcAft>
                <a:spcPts val="0"/>
              </a:spcAft>
              <a:buClr>
                <a:schemeClr val="accent1"/>
              </a:buClr>
              <a:buSzPct val="80000"/>
              <a:defRPr/>
            </a:pPr>
            <a:r>
              <a:rPr lang="en-GB" sz="2300" cap="all" dirty="0">
                <a:ln w="5000" cmpd="sng">
                  <a:solidFill>
                    <a:srgbClr val="FFFF00"/>
                  </a:solidFill>
                  <a:prstDash val="solid"/>
                </a:ln>
                <a:solidFill>
                  <a:srgbClr val="FFFF00"/>
                </a:solidFill>
                <a:effectLst>
                  <a:outerShdw blurRad="50800" dist="38100" dir="5400000" algn="t" rotWithShape="0">
                    <a:prstClr val="black">
                      <a:alpha val="50000"/>
                    </a:prstClr>
                  </a:outerShdw>
                </a:effectLst>
                <a:latin typeface="+mj-lt"/>
                <a:ea typeface="+mj-ea"/>
                <a:cs typeface="+mj-cs"/>
              </a:rPr>
              <a:t>Improve Things</a:t>
            </a:r>
          </a:p>
          <a:p>
            <a:pPr marL="420624" indent="-384048" fontAlgn="auto">
              <a:spcBef>
                <a:spcPct val="20000"/>
              </a:spcBef>
              <a:spcAft>
                <a:spcPts val="0"/>
              </a:spcAft>
              <a:buClr>
                <a:schemeClr val="accent1"/>
              </a:buClr>
              <a:buSzPct val="80000"/>
              <a:buFont typeface="Wingdings 2"/>
              <a:buChar char=""/>
              <a:defRPr/>
            </a:pPr>
            <a:endParaRPr lang="en-GB" sz="3000" dirty="0">
              <a:latin typeface="+mn-lt"/>
              <a:cs typeface="+mn-cs"/>
            </a:endParaRPr>
          </a:p>
        </p:txBody>
      </p:sp>
      <p:sp>
        <p:nvSpPr>
          <p:cNvPr id="6" name="TextBox 5"/>
          <p:cNvSpPr txBox="1"/>
          <p:nvPr/>
        </p:nvSpPr>
        <p:spPr>
          <a:xfrm>
            <a:off x="251520" y="3429000"/>
            <a:ext cx="3816424" cy="1815882"/>
          </a:xfrm>
          <a:prstGeom prst="rect">
            <a:avLst/>
          </a:prstGeom>
          <a:noFill/>
        </p:spPr>
        <p:txBody>
          <a:bodyPr>
            <a:spAutoFit/>
          </a:bodyPr>
          <a:lstStyle/>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Taster sessions</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New experiences </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learn new Skills</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Share skills</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Fun</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College or university applications</a:t>
            </a:r>
          </a:p>
          <a:p>
            <a:pPr fontAlgn="auto">
              <a:spcBef>
                <a:spcPts val="0"/>
              </a:spcBef>
              <a:spcAft>
                <a:spcPts val="0"/>
              </a:spcAft>
              <a:defRPr/>
            </a:pPr>
            <a:r>
              <a:rPr lang="en-GB" sz="1600" b="1" cap="all" dirty="0">
                <a:ln w="5000" cmpd="sng">
                  <a:solidFill>
                    <a:srgbClr val="22DB03"/>
                  </a:solidFill>
                  <a:prstDash val="solid"/>
                </a:ln>
                <a:solidFill>
                  <a:srgbClr val="22DB03"/>
                </a:solidFill>
                <a:effectLst>
                  <a:outerShdw blurRad="50800" dist="38100" dir="5400000" algn="t" rotWithShape="0">
                    <a:prstClr val="black">
                      <a:alpha val="50000"/>
                    </a:prstClr>
                  </a:outerShdw>
                </a:effectLst>
                <a:latin typeface="+mj-lt"/>
                <a:ea typeface="+mj-ea"/>
                <a:cs typeface="+mj-cs"/>
              </a:rPr>
              <a:t>Rewards and recognition</a:t>
            </a:r>
            <a:endParaRPr lang="en-GB" dirty="0">
              <a:latin typeface="+mn-lt"/>
              <a:cs typeface="+mn-cs"/>
            </a:endParaRPr>
          </a:p>
        </p:txBody>
      </p:sp>
      <p:sp>
        <p:nvSpPr>
          <p:cNvPr id="8" name="TextBox 7"/>
          <p:cNvSpPr txBox="1"/>
          <p:nvPr/>
        </p:nvSpPr>
        <p:spPr>
          <a:xfrm>
            <a:off x="3635896" y="6021288"/>
            <a:ext cx="5256584" cy="830997"/>
          </a:xfrm>
          <a:prstGeom prst="rect">
            <a:avLst/>
          </a:prstGeom>
          <a:noFill/>
        </p:spPr>
        <p:txBody>
          <a:bodyPr>
            <a:spAutoFit/>
          </a:bodyPr>
          <a:lstStyle/>
          <a:p>
            <a:pPr marL="420624" indent="-384048" fontAlgn="auto">
              <a:spcBef>
                <a:spcPct val="20000"/>
              </a:spcBef>
              <a:spcAft>
                <a:spcPts val="0"/>
              </a:spcAft>
              <a:buClr>
                <a:schemeClr val="accent1"/>
              </a:buClr>
              <a:buSzPct val="80000"/>
              <a:defRPr/>
            </a:pPr>
            <a:r>
              <a:rPr lang="en-GB" sz="1600" cap="all" dirty="0">
                <a:ln w="5000" cmpd="sng">
                  <a:solidFill>
                    <a:schemeClr val="tx1"/>
                  </a:solidFill>
                  <a:prstDash val="solid"/>
                </a:ln>
                <a:solidFill>
                  <a:srgbClr val="FFFFFF"/>
                </a:solidFill>
                <a:effectLst>
                  <a:outerShdw blurRad="50800" dist="38100" dir="5400000" algn="t" rotWithShape="0">
                    <a:prstClr val="black">
                      <a:alpha val="50000"/>
                    </a:prstClr>
                  </a:outerShdw>
                </a:effectLst>
                <a:latin typeface="+mn-lt"/>
                <a:cs typeface="+mn-cs"/>
              </a:rPr>
              <a:t>Charitable &amp; not for profit organisations would find it difficult to exist without volunteers</a:t>
            </a:r>
          </a:p>
        </p:txBody>
      </p:sp>
      <p:sp>
        <p:nvSpPr>
          <p:cNvPr id="7" name="5-Point Star 6"/>
          <p:cNvSpPr/>
          <p:nvPr/>
        </p:nvSpPr>
        <p:spPr>
          <a:xfrm>
            <a:off x="8786813" y="0"/>
            <a:ext cx="357187" cy="3571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363272" cy="1143000"/>
          </a:xfrm>
        </p:spPr>
        <p:txBody>
          <a:bodyPr/>
          <a:lstStyle/>
          <a:p>
            <a:pPr eaLnBrk="1" hangingPunct="1">
              <a:defRPr/>
            </a:pPr>
            <a:r>
              <a:rPr lang="en-GB"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Volunteering</a:t>
            </a:r>
            <a:r>
              <a:rPr lang="en-GB" sz="3600" dirty="0" smtClean="0">
                <a:latin typeface="Arial" charset="0"/>
                <a:cs typeface="Arial" charset="0"/>
              </a:rPr>
              <a:t> </a:t>
            </a:r>
            <a:r>
              <a:rPr lang="en-GB"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opportunities</a:t>
            </a:r>
          </a:p>
        </p:txBody>
      </p:sp>
      <p:sp>
        <p:nvSpPr>
          <p:cNvPr id="3" name="Content Placeholder 2"/>
          <p:cNvSpPr>
            <a:spLocks noGrp="1"/>
          </p:cNvSpPr>
          <p:nvPr>
            <p:ph idx="1"/>
          </p:nvPr>
        </p:nvSpPr>
        <p:spPr>
          <a:xfrm>
            <a:off x="457200" y="1600201"/>
            <a:ext cx="8291264" cy="1684784"/>
          </a:xfrm>
        </p:spPr>
        <p:txBody>
          <a:bodyPr>
            <a:normAutofit/>
          </a:bodyPr>
          <a:lstStyle/>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 If I were to volunteer I would like to............</a:t>
            </a:r>
            <a:endParaRPr lang="en-GB" sz="4600"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GB" sz="4000" smtClean="0">
                <a:latin typeface="Arial" charset="0"/>
                <a:cs typeface="Arial" charset="0"/>
              </a:rPr>
              <a:t>Volunteering opportunities</a:t>
            </a:r>
          </a:p>
        </p:txBody>
      </p:sp>
      <p:pic>
        <p:nvPicPr>
          <p:cNvPr id="13315" name="Picture 4" descr="counselling.bmp"/>
          <p:cNvPicPr>
            <a:picLocks noChangeAspect="1"/>
          </p:cNvPicPr>
          <p:nvPr/>
        </p:nvPicPr>
        <p:blipFill>
          <a:blip r:embed="rId3" cstate="print"/>
          <a:srcRect/>
          <a:stretch>
            <a:fillRect/>
          </a:stretch>
        </p:blipFill>
        <p:spPr bwMode="auto">
          <a:xfrm rot="-498706">
            <a:off x="3857625" y="2857500"/>
            <a:ext cx="1570038" cy="1833563"/>
          </a:xfrm>
          <a:prstGeom prst="rect">
            <a:avLst/>
          </a:prstGeom>
          <a:noFill/>
          <a:ln w="9525">
            <a:noFill/>
            <a:miter lim="800000"/>
            <a:headEnd/>
            <a:tailEnd/>
          </a:ln>
        </p:spPr>
      </p:pic>
      <p:pic>
        <p:nvPicPr>
          <p:cNvPr id="13316" name="Picture 6" descr="hospital.bmp"/>
          <p:cNvPicPr>
            <a:picLocks noChangeAspect="1"/>
          </p:cNvPicPr>
          <p:nvPr/>
        </p:nvPicPr>
        <p:blipFill>
          <a:blip r:embed="rId4" cstate="print"/>
          <a:srcRect/>
          <a:stretch>
            <a:fillRect/>
          </a:stretch>
        </p:blipFill>
        <p:spPr bwMode="auto">
          <a:xfrm rot="441160">
            <a:off x="5424488" y="2827338"/>
            <a:ext cx="1670050" cy="1951037"/>
          </a:xfrm>
          <a:prstGeom prst="rect">
            <a:avLst/>
          </a:prstGeom>
          <a:noFill/>
          <a:ln w="9525">
            <a:noFill/>
            <a:miter lim="800000"/>
            <a:headEnd/>
            <a:tailEnd/>
          </a:ln>
        </p:spPr>
      </p:pic>
      <p:pic>
        <p:nvPicPr>
          <p:cNvPr id="13317" name="Picture 8" descr="sport.bmp"/>
          <p:cNvPicPr>
            <a:picLocks noChangeAspect="1"/>
          </p:cNvPicPr>
          <p:nvPr/>
        </p:nvPicPr>
        <p:blipFill>
          <a:blip r:embed="rId5" cstate="print"/>
          <a:srcRect/>
          <a:stretch>
            <a:fillRect/>
          </a:stretch>
        </p:blipFill>
        <p:spPr bwMode="auto">
          <a:xfrm rot="-2093008">
            <a:off x="2373313" y="1774825"/>
            <a:ext cx="2301875" cy="1546225"/>
          </a:xfrm>
          <a:prstGeom prst="rect">
            <a:avLst/>
          </a:prstGeom>
          <a:noFill/>
          <a:ln w="9525">
            <a:noFill/>
            <a:miter lim="800000"/>
            <a:headEnd/>
            <a:tailEnd/>
          </a:ln>
        </p:spPr>
      </p:pic>
      <p:pic>
        <p:nvPicPr>
          <p:cNvPr id="13318" name="Picture 3" descr="children.bmp"/>
          <p:cNvPicPr>
            <a:picLocks noChangeAspect="1"/>
          </p:cNvPicPr>
          <p:nvPr/>
        </p:nvPicPr>
        <p:blipFill>
          <a:blip r:embed="rId6" cstate="print"/>
          <a:srcRect/>
          <a:stretch>
            <a:fillRect/>
          </a:stretch>
        </p:blipFill>
        <p:spPr bwMode="auto">
          <a:xfrm>
            <a:off x="6286500" y="1357313"/>
            <a:ext cx="2068513" cy="1736725"/>
          </a:xfrm>
          <a:prstGeom prst="rect">
            <a:avLst/>
          </a:prstGeom>
          <a:noFill/>
          <a:ln w="9525">
            <a:noFill/>
            <a:miter lim="800000"/>
            <a:headEnd/>
            <a:tailEnd/>
          </a:ln>
        </p:spPr>
      </p:pic>
      <p:pic>
        <p:nvPicPr>
          <p:cNvPr id="13319" name="Picture 5" descr="ethnic minorities.bmp"/>
          <p:cNvPicPr>
            <a:picLocks noChangeAspect="1"/>
          </p:cNvPicPr>
          <p:nvPr/>
        </p:nvPicPr>
        <p:blipFill>
          <a:blip r:embed="rId7" cstate="print"/>
          <a:srcRect/>
          <a:stretch>
            <a:fillRect/>
          </a:stretch>
        </p:blipFill>
        <p:spPr bwMode="auto">
          <a:xfrm rot="1585284">
            <a:off x="4298950" y="1443038"/>
            <a:ext cx="2166938" cy="1438275"/>
          </a:xfrm>
          <a:prstGeom prst="rect">
            <a:avLst/>
          </a:prstGeom>
          <a:noFill/>
          <a:ln w="9525">
            <a:noFill/>
            <a:miter lim="800000"/>
            <a:headEnd/>
            <a:tailEnd/>
          </a:ln>
        </p:spPr>
      </p:pic>
      <p:pic>
        <p:nvPicPr>
          <p:cNvPr id="13320" name="Picture 11" descr="M&amp;B.jpg"/>
          <p:cNvPicPr>
            <a:picLocks noChangeAspect="1"/>
          </p:cNvPicPr>
          <p:nvPr/>
        </p:nvPicPr>
        <p:blipFill>
          <a:blip r:embed="rId8" cstate="print"/>
          <a:srcRect/>
          <a:stretch>
            <a:fillRect/>
          </a:stretch>
        </p:blipFill>
        <p:spPr bwMode="auto">
          <a:xfrm rot="-1806531">
            <a:off x="6689725" y="2938463"/>
            <a:ext cx="2189163" cy="1643062"/>
          </a:xfrm>
          <a:prstGeom prst="rect">
            <a:avLst/>
          </a:prstGeom>
          <a:noFill/>
          <a:ln w="9525">
            <a:noFill/>
            <a:miter lim="800000"/>
            <a:headEnd/>
            <a:tailEnd/>
          </a:ln>
        </p:spPr>
      </p:pic>
      <p:pic>
        <p:nvPicPr>
          <p:cNvPr id="13321" name="Picture 14" descr="100_2672.JPG"/>
          <p:cNvPicPr>
            <a:picLocks noChangeAspect="1"/>
          </p:cNvPicPr>
          <p:nvPr/>
        </p:nvPicPr>
        <p:blipFill>
          <a:blip r:embed="rId9" cstate="print"/>
          <a:srcRect/>
          <a:stretch>
            <a:fillRect/>
          </a:stretch>
        </p:blipFill>
        <p:spPr bwMode="auto">
          <a:xfrm>
            <a:off x="4786313" y="4572000"/>
            <a:ext cx="2230437" cy="1487488"/>
          </a:xfrm>
          <a:prstGeom prst="rect">
            <a:avLst/>
          </a:prstGeom>
          <a:noFill/>
          <a:ln w="9525">
            <a:noFill/>
            <a:miter lim="800000"/>
            <a:headEnd/>
            <a:tailEnd/>
          </a:ln>
        </p:spPr>
      </p:pic>
      <p:pic>
        <p:nvPicPr>
          <p:cNvPr id="13322" name="Picture 11" descr="Gen-up session2.bmp"/>
          <p:cNvPicPr>
            <a:picLocks noChangeAspect="1"/>
          </p:cNvPicPr>
          <p:nvPr/>
        </p:nvPicPr>
        <p:blipFill>
          <a:blip r:embed="rId10" cstate="print"/>
          <a:srcRect/>
          <a:stretch>
            <a:fillRect/>
          </a:stretch>
        </p:blipFill>
        <p:spPr bwMode="auto">
          <a:xfrm rot="-1109722">
            <a:off x="2908300" y="4397375"/>
            <a:ext cx="2071688" cy="1562100"/>
          </a:xfrm>
          <a:prstGeom prst="rect">
            <a:avLst/>
          </a:prstGeom>
          <a:noFill/>
          <a:ln w="9525">
            <a:noFill/>
            <a:miter lim="800000"/>
            <a:headEnd/>
            <a:tailEnd/>
          </a:ln>
        </p:spPr>
      </p:pic>
      <p:pic>
        <p:nvPicPr>
          <p:cNvPr id="13323" name="Picture 12" descr="100_2275.JPG"/>
          <p:cNvPicPr>
            <a:picLocks noChangeAspect="1"/>
          </p:cNvPicPr>
          <p:nvPr/>
        </p:nvPicPr>
        <p:blipFill>
          <a:blip r:embed="rId11" cstate="print"/>
          <a:srcRect/>
          <a:stretch>
            <a:fillRect/>
          </a:stretch>
        </p:blipFill>
        <p:spPr bwMode="auto">
          <a:xfrm rot="929922">
            <a:off x="6318250" y="4584700"/>
            <a:ext cx="2454275" cy="1636713"/>
          </a:xfrm>
          <a:prstGeom prst="rect">
            <a:avLst/>
          </a:prstGeom>
          <a:noFill/>
          <a:ln w="9525">
            <a:noFill/>
            <a:miter lim="800000"/>
            <a:headEnd/>
            <a:tailEnd/>
          </a:ln>
        </p:spPr>
      </p:pic>
      <p:sp>
        <p:nvSpPr>
          <p:cNvPr id="11" name="Rectangle 3"/>
          <p:cNvSpPr txBox="1">
            <a:spLocks noChangeArrowheads="1"/>
          </p:cNvSpPr>
          <p:nvPr/>
        </p:nvSpPr>
        <p:spPr>
          <a:xfrm>
            <a:off x="285750" y="1500188"/>
            <a:ext cx="3429000" cy="5072062"/>
          </a:xfrm>
          <a:prstGeom prst="rect">
            <a:avLst/>
          </a:prstGeom>
        </p:spPr>
        <p:txBody>
          <a:bodyPr>
            <a:normAutofit fontScale="92500" lnSpcReduction="20000"/>
          </a:bodyPr>
          <a:lstStyle/>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Admin &amp; office</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Advocacy</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Animals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Arts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Children</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Community Regeneration</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Counselling &amp; support</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Drugs/Alcohol issues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Environment</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Ethnic minorities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Families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Health, hospitals hospices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Learning disabilities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Mental health</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Museum/galleries/ heritage</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Older people</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Physical disabilities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Rescue</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Sensory impairment</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Sport Outdoor activities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Women's / Men's groups</a:t>
            </a:r>
          </a:p>
          <a:p>
            <a:pPr marL="274320" indent="-274320" fontAlgn="auto">
              <a:lnSpc>
                <a:spcPct val="80000"/>
              </a:lnSpc>
              <a:spcBef>
                <a:spcPct val="20000"/>
              </a:spcBef>
              <a:spcAft>
                <a:spcPts val="0"/>
              </a:spcAft>
              <a:buClr>
                <a:schemeClr val="accent1"/>
              </a:buClr>
              <a:buSzPct val="95000"/>
              <a:buFont typeface="Wingdings" pitchFamily="2" charset="2"/>
              <a:buChar char="Ø"/>
              <a:defRPr/>
            </a:pPr>
            <a:r>
              <a:rPr lang="en-GB" b="1" dirty="0">
                <a:latin typeface="+mn-lt"/>
                <a:cs typeface="+mn-cs"/>
              </a:rPr>
              <a:t>Young people</a:t>
            </a:r>
          </a:p>
          <a:p>
            <a:pPr marL="274320" indent="-274320" fontAlgn="auto">
              <a:lnSpc>
                <a:spcPct val="80000"/>
              </a:lnSpc>
              <a:spcBef>
                <a:spcPct val="20000"/>
              </a:spcBef>
              <a:spcAft>
                <a:spcPts val="0"/>
              </a:spcAft>
              <a:buClr>
                <a:schemeClr val="accent1"/>
              </a:buClr>
              <a:buSzPct val="95000"/>
              <a:buFont typeface="Wingdings" pitchFamily="2" charset="2"/>
              <a:buChar char="Ø"/>
              <a:defRPr/>
            </a:pPr>
            <a:endParaRPr lang="en-US" b="1" dirty="0">
              <a:latin typeface="+mn-lt"/>
              <a:cs typeface="+mn-cs"/>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Autofit/>
          </a:bodyPr>
          <a:lstStyle/>
          <a:p>
            <a:pPr eaLnBrk="1" fontAlgn="auto" hangingPunct="1">
              <a:spcAft>
                <a:spcPts val="0"/>
              </a:spcAft>
              <a:defRPr/>
            </a:pPr>
            <a:r>
              <a:rPr lang="en-GB"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How can you become involved?</a:t>
            </a:r>
          </a:p>
        </p:txBody>
      </p:sp>
      <p:sp>
        <p:nvSpPr>
          <p:cNvPr id="3" name="Content Placeholder 2"/>
          <p:cNvSpPr>
            <a:spLocks noGrp="1"/>
          </p:cNvSpPr>
          <p:nvPr>
            <p:ph idx="1"/>
          </p:nvPr>
        </p:nvSpPr>
        <p:spPr>
          <a:xfrm>
            <a:off x="457200" y="1600200"/>
            <a:ext cx="8686800" cy="4525963"/>
          </a:xfrm>
        </p:spPr>
        <p:txBody>
          <a:bodyPr>
            <a:normAutofit fontScale="85000" lnSpcReduction="10000"/>
          </a:bodyPr>
          <a:lstStyle/>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Volunteer</a:t>
            </a:r>
            <a:r>
              <a:rPr lang="en-GB" sz="2800" b="1" cap="all" dirty="0" smtClean="0">
                <a:ln w="5000" cmpd="sng">
                  <a:solidFill>
                    <a:schemeClr val="accent1">
                      <a:tint val="80000"/>
                      <a:shade val="99000"/>
                      <a:satMod val="500000"/>
                    </a:schemeClr>
                  </a:solidFill>
                  <a:prstDash val="solid"/>
                </a:ln>
                <a:solidFill>
                  <a:srgbClr val="FFFFFF"/>
                </a:solidFill>
                <a:effectLst>
                  <a:outerShdw blurRad="50800" dist="38100" dir="5400000" algn="t" rotWithShape="0">
                    <a:prstClr val="black">
                      <a:alpha val="50000"/>
                    </a:prstClr>
                  </a:outerShdw>
                </a:effectLst>
                <a:latin typeface="+mj-lt"/>
                <a:ea typeface="+mj-ea"/>
                <a:cs typeface="+mj-cs"/>
              </a:rPr>
              <a:t> </a:t>
            </a: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in school</a:t>
            </a:r>
          </a:p>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Go directly to an Organisation</a:t>
            </a:r>
          </a:p>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Contact overseas Organisations</a:t>
            </a:r>
          </a:p>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Register with Volunteer centre</a:t>
            </a:r>
          </a:p>
          <a:p>
            <a:pPr marL="420624" indent="-384048" eaLnBrk="1" fontAlgn="auto" hangingPunct="1">
              <a:spcAft>
                <a:spcPts val="0"/>
              </a:spcAft>
              <a:buClr>
                <a:schemeClr val="tx1"/>
              </a:buClr>
              <a:buFont typeface="Wingdings 2"/>
              <a:buChar char=""/>
              <a:defRPr/>
            </a:pPr>
            <a:r>
              <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rPr>
              <a:t>Search the web </a:t>
            </a:r>
            <a:r>
              <a:rPr lang="en-GB" sz="4600" b="1" i="1" cap="all" dirty="0" smtClean="0">
                <a:ln w="5000" cmpd="sng">
                  <a:solidFill>
                    <a:schemeClr val="accent1">
                      <a:tint val="80000"/>
                      <a:shade val="99000"/>
                      <a:satMod val="500000"/>
                    </a:schemeClr>
                  </a:solidFill>
                  <a:prstDash val="solid"/>
                </a:ln>
                <a:solidFill>
                  <a:srgbClr val="1810B0"/>
                </a:solidFill>
                <a:latin typeface="+mj-lt"/>
                <a:hlinkClick r:id="rId3"/>
              </a:rPr>
              <a:t>www.vcborders.org.uk</a:t>
            </a:r>
            <a:endParaRPr lang="en-GB" sz="4600" b="1" cap="all" dirty="0" smtClean="0">
              <a:ln w="5000" cmpd="sng">
                <a:solidFill>
                  <a:schemeClr val="accent1">
                    <a:tint val="80000"/>
                    <a:shade val="99000"/>
                    <a:satMod val="500000"/>
                  </a:schemeClr>
                </a:solidFill>
                <a:prstDash val="solid"/>
              </a:ln>
              <a:solidFill>
                <a:srgbClr val="1810B0"/>
              </a:solidFill>
              <a:latin typeface="+mj-lt"/>
            </a:endParaRPr>
          </a:p>
          <a:p>
            <a:pPr marL="420624" indent="-384048" eaLnBrk="1" fontAlgn="auto" hangingPunct="1">
              <a:spcAft>
                <a:spcPts val="0"/>
              </a:spcAft>
              <a:buClr>
                <a:schemeClr val="tx1"/>
              </a:buClr>
              <a:buFont typeface="Wingdings 2"/>
              <a:buChar char=""/>
              <a:defRPr/>
            </a:pPr>
            <a:endParaRPr lang="en-GB" sz="4600" b="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ndParaRPr>
          </a:p>
          <a:p>
            <a:pPr marL="420624" indent="-384048" eaLnBrk="1" fontAlgn="auto" hangingPunct="1">
              <a:spcAft>
                <a:spcPts val="0"/>
              </a:spcAft>
              <a:buFont typeface="Wingdings 2"/>
              <a:buChar char=""/>
              <a:defRPr/>
            </a:pPr>
            <a:endParaRPr lang="en-GB" sz="4600" b="1" i="1" cap="all" dirty="0" smtClean="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mj-lt"/>
            </a:endParaRPr>
          </a:p>
          <a:p>
            <a:pPr marL="420624" indent="-384048" eaLnBrk="1" fontAlgn="auto" hangingPunct="1">
              <a:spcAft>
                <a:spcPts val="0"/>
              </a:spcAft>
              <a:buFont typeface="Wingdings 2"/>
              <a:buChar char=""/>
              <a:defRPr/>
            </a:pPr>
            <a:endParaRPr lang="en-GB" dirty="0" smtClean="0"/>
          </a:p>
          <a:p>
            <a:pPr marL="420624" indent="-384048" eaLnBrk="1" fontAlgn="auto" hangingPunct="1">
              <a:spcAft>
                <a:spcPts val="0"/>
              </a:spcAft>
              <a:buFont typeface="Wingdings 2"/>
              <a:buChar char=""/>
              <a:defRPr/>
            </a:pPr>
            <a:endParaRPr lang="en-GB" dirty="0"/>
          </a:p>
        </p:txBody>
      </p:sp>
      <p:sp>
        <p:nvSpPr>
          <p:cNvPr id="4" name="5-Point Star 3"/>
          <p:cNvSpPr/>
          <p:nvPr/>
        </p:nvSpPr>
        <p:spPr>
          <a:xfrm>
            <a:off x="8786813" y="0"/>
            <a:ext cx="357187" cy="3571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cbscreenshot.jpg"/>
          <p:cNvPicPr>
            <a:picLocks noChangeAspect="1"/>
          </p:cNvPicPr>
          <p:nvPr/>
        </p:nvPicPr>
        <p:blipFill>
          <a:blip r:embed="rId3" cstate="print"/>
          <a:srcRect/>
          <a:stretch>
            <a:fillRect/>
          </a:stretch>
        </p:blipFill>
        <p:spPr bwMode="auto">
          <a:xfrm>
            <a:off x="0" y="0"/>
            <a:ext cx="10620375" cy="7821613"/>
          </a:xfrm>
          <a:prstGeom prst="rect">
            <a:avLst/>
          </a:prstGeom>
          <a:noFill/>
          <a:ln w="9525">
            <a:noFill/>
            <a:miter lim="800000"/>
            <a:headEnd/>
            <a:tailEnd/>
          </a:ln>
        </p:spPr>
      </p:pic>
      <p:sp>
        <p:nvSpPr>
          <p:cNvPr id="6" name="Up Arrow 5"/>
          <p:cNvSpPr/>
          <p:nvPr/>
        </p:nvSpPr>
        <p:spPr>
          <a:xfrm>
            <a:off x="2484438" y="908050"/>
            <a:ext cx="719137"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VCBscreenshot1.jpg"/>
          <p:cNvPicPr>
            <a:picLocks noChangeAspect="1"/>
          </p:cNvPicPr>
          <p:nvPr/>
        </p:nvPicPr>
        <p:blipFill>
          <a:blip r:embed="rId3" cstate="print"/>
          <a:srcRect/>
          <a:stretch>
            <a:fillRect/>
          </a:stretch>
        </p:blipFill>
        <p:spPr bwMode="auto">
          <a:xfrm>
            <a:off x="0" y="0"/>
            <a:ext cx="9634538" cy="8108950"/>
          </a:xfrm>
          <a:prstGeom prst="rect">
            <a:avLst/>
          </a:prstGeom>
          <a:noFill/>
          <a:ln w="9525">
            <a:noFill/>
            <a:miter lim="800000"/>
            <a:headEnd/>
            <a:tailEnd/>
          </a:ln>
        </p:spPr>
      </p:pic>
      <p:sp>
        <p:nvSpPr>
          <p:cNvPr id="15" name="Up Arrow 14"/>
          <p:cNvSpPr/>
          <p:nvPr/>
        </p:nvSpPr>
        <p:spPr>
          <a:xfrm>
            <a:off x="1258888" y="4365625"/>
            <a:ext cx="719137"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extBox 9"/>
          <p:cNvSpPr txBox="1">
            <a:spLocks noChangeArrowheads="1"/>
          </p:cNvSpPr>
          <p:nvPr/>
        </p:nvSpPr>
        <p:spPr bwMode="auto">
          <a:xfrm>
            <a:off x="323850" y="2781300"/>
            <a:ext cx="1511300" cy="369888"/>
          </a:xfrm>
          <a:prstGeom prst="rect">
            <a:avLst/>
          </a:prstGeom>
          <a:noFill/>
          <a:ln w="9525">
            <a:noFill/>
            <a:miter lim="800000"/>
            <a:headEnd/>
            <a:tailEnd/>
          </a:ln>
        </p:spPr>
        <p:txBody>
          <a:bodyPr>
            <a:spAutoFit/>
          </a:bodyPr>
          <a:lstStyle/>
          <a:p>
            <a:r>
              <a:rPr lang="en-GB">
                <a:solidFill>
                  <a:schemeClr val="bg1"/>
                </a:solidFill>
              </a:rPr>
              <a:t>TD1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800" decel="100000"/>
                                        <p:tgtEl>
                                          <p:spTgt spid="15"/>
                                        </p:tgtEl>
                                      </p:cBhvr>
                                    </p:animEffect>
                                    <p:anim calcmode="lin" valueType="num">
                                      <p:cBhvr>
                                        <p:cTn id="11" dur="800" decel="100000" fill="hold"/>
                                        <p:tgtEl>
                                          <p:spTgt spid="15"/>
                                        </p:tgtEl>
                                        <p:attrNameLst>
                                          <p:attrName>style.rotation</p:attrName>
                                        </p:attrNameLst>
                                      </p:cBhvr>
                                      <p:tavLst>
                                        <p:tav tm="0">
                                          <p:val>
                                            <p:fltVal val="-90"/>
                                          </p:val>
                                        </p:tav>
                                        <p:tav tm="100000">
                                          <p:val>
                                            <p:fltVal val="0"/>
                                          </p:val>
                                        </p:tav>
                                      </p:tavLst>
                                    </p:anim>
                                    <p:anim calcmode="lin" valueType="num">
                                      <p:cBhvr>
                                        <p:cTn id="12" dur="800" decel="100000" fill="hold"/>
                                        <p:tgtEl>
                                          <p:spTgt spid="15"/>
                                        </p:tgtEl>
                                        <p:attrNameLst>
                                          <p:attrName>ppt_x</p:attrName>
                                        </p:attrNameLst>
                                      </p:cBhvr>
                                      <p:tavLst>
                                        <p:tav tm="0">
                                          <p:val>
                                            <p:strVal val="#ppt_x+0.4"/>
                                          </p:val>
                                        </p:tav>
                                        <p:tav tm="100000">
                                          <p:val>
                                            <p:strVal val="#ppt_x-0.05"/>
                                          </p:val>
                                        </p:tav>
                                      </p:tavLst>
                                    </p:anim>
                                    <p:anim calcmode="lin" valueType="num">
                                      <p:cBhvr>
                                        <p:cTn id="13" dur="800" decel="100000" fill="hold"/>
                                        <p:tgtEl>
                                          <p:spTgt spid="15"/>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theme/theme1.xml><?xml version="1.0" encoding="utf-8"?>
<a:theme xmlns:a="http://schemas.openxmlformats.org/drawingml/2006/main" name="Techn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TotalTime>
  <Words>1039</Words>
  <Application>Microsoft Office PowerPoint</Application>
  <PresentationFormat>On-screen Show (4:3)</PresentationFormat>
  <Paragraphs>228</Paragraphs>
  <Slides>34</Slides>
  <Notes>22</Notes>
  <HiddenSlides>1</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Technic</vt:lpstr>
      <vt:lpstr>Volunteer Centre borders</vt:lpstr>
      <vt:lpstr>What is volunteering?</vt:lpstr>
      <vt:lpstr>PowerPoint Presentation</vt:lpstr>
      <vt:lpstr>Who benefits?</vt:lpstr>
      <vt:lpstr>Volunteering opportunities</vt:lpstr>
      <vt:lpstr>Volunteering opportunities</vt:lpstr>
      <vt:lpstr>How can you become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Centre borders</dc:title>
  <dc:creator>Frazer</dc:creator>
  <cp:lastModifiedBy>Ferguson, David</cp:lastModifiedBy>
  <cp:revision>15</cp:revision>
  <dcterms:created xsi:type="dcterms:W3CDTF">2014-11-05T16:05:31Z</dcterms:created>
  <dcterms:modified xsi:type="dcterms:W3CDTF">2014-11-12T13:27:02Z</dcterms:modified>
</cp:coreProperties>
</file>